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64" r:id="rId5"/>
    <p:sldId id="273" r:id="rId6"/>
    <p:sldId id="280" r:id="rId7"/>
    <p:sldId id="281" r:id="rId8"/>
    <p:sldId id="282" r:id="rId9"/>
    <p:sldId id="285" r:id="rId10"/>
    <p:sldId id="283" r:id="rId11"/>
    <p:sldId id="284" r:id="rId12"/>
    <p:sldId id="269" r:id="rId13"/>
    <p:sldId id="279" r:id="rId14"/>
    <p:sldId id="271" r:id="rId15"/>
    <p:sldId id="260"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y1q2ykVMdI/L7vIu4ifDTw==" hashData="68F3FfyN+hHEO61HIw/RR4m8JmhBWjKB9Tmy53rL33GHE91HeeXMgEVRm2HEvxU8b8rf/ARkx6d8ZRLoXEOtpw=="/>
  <p:extLst>
    <p:ext uri="{521415D9-36F7-43E2-AB2F-B90AF26B5E84}">
      <p14:sectionLst xmlns:p14="http://schemas.microsoft.com/office/powerpoint/2010/main">
        <p14:section name="Default Section" id="{F8F89368-4243-4ADC-86C9-701E15C8468A}">
          <p14:sldIdLst>
            <p14:sldId id="256"/>
            <p14:sldId id="257"/>
            <p14:sldId id="258"/>
            <p14:sldId id="264"/>
            <p14:sldId id="273"/>
            <p14:sldId id="280"/>
            <p14:sldId id="281"/>
            <p14:sldId id="282"/>
            <p14:sldId id="285"/>
            <p14:sldId id="283"/>
            <p14:sldId id="284"/>
            <p14:sldId id="269"/>
          </p14:sldIdLst>
        </p14:section>
        <p14:section name="Section 1" id="{8E7D397F-E90D-43E8-87CC-5A264FA9A489}">
          <p14:sldIdLst>
            <p14:sldId id="279"/>
            <p14:sldId id="271"/>
            <p14:sldId id="260"/>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447E"/>
    <a:srgbClr val="113D70"/>
    <a:srgbClr val="DEFFFF"/>
    <a:srgbClr val="113E73"/>
    <a:srgbClr val="071F39"/>
    <a:srgbClr val="FFFFFF"/>
    <a:srgbClr val="1F4E79"/>
    <a:srgbClr val="061A31"/>
    <a:srgbClr val="FFCC0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2686" autoAdjust="0"/>
  </p:normalViewPr>
  <p:slideViewPr>
    <p:cSldViewPr snapToGrid="0">
      <p:cViewPr varScale="1">
        <p:scale>
          <a:sx n="103" d="100"/>
          <a:sy n="103" d="100"/>
        </p:scale>
        <p:origin x="28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BEDBD3-97AD-448C-BE1A-22724AC28012}" type="datetimeFigureOut">
              <a:rPr lang="en-US" smtClean="0"/>
              <a:t>12/10/2024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5808E-0134-414A-AB03-083EBBBEBEA7}" type="slidenum">
              <a:rPr lang="en-US" smtClean="0"/>
              <a:t>‹#›</a:t>
            </a:fld>
            <a:endParaRPr lang="en-US"/>
          </a:p>
        </p:txBody>
      </p:sp>
    </p:spTree>
    <p:extLst>
      <p:ext uri="{BB962C8B-B14F-4D97-AF65-F5344CB8AC3E}">
        <p14:creationId xmlns:p14="http://schemas.microsoft.com/office/powerpoint/2010/main" val="1254856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7245808E-0134-414A-AB03-083EBBBEBEA7}" type="slidenum">
              <a:rPr lang="en-US" smtClean="0"/>
              <a:t>2</a:t>
            </a:fld>
            <a:endParaRPr lang="en-US"/>
          </a:p>
        </p:txBody>
      </p:sp>
    </p:spTree>
    <p:extLst>
      <p:ext uri="{BB962C8B-B14F-4D97-AF65-F5344CB8AC3E}">
        <p14:creationId xmlns:p14="http://schemas.microsoft.com/office/powerpoint/2010/main" val="3654417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dirty="0"/>
              <a:t>Lưu đồ về quá trình TA (Terminal Authentication), dựa vào SequenceDiagram.org - UML Sequence Diagram Online Tool</a:t>
            </a:r>
          </a:p>
          <a:p>
            <a:r>
              <a:rPr lang="vi-VN" b="0" dirty="0"/>
              <a:t>Mô tả sơ lược từng thành phần có trong lưu đồ</a:t>
            </a:r>
          </a:p>
          <a:p>
            <a:pPr marL="171450" indent="-171450">
              <a:buFontTx/>
              <a:buChar char="-"/>
            </a:pPr>
            <a:r>
              <a:rPr lang="vi-VN" b="0" dirty="0"/>
              <a:t>Terminal Control Center</a:t>
            </a:r>
          </a:p>
          <a:p>
            <a:pPr marL="171450" indent="-171450">
              <a:buFontTx/>
              <a:buChar char="-"/>
            </a:pPr>
            <a:r>
              <a:rPr lang="vi-VN" b="0" dirty="0"/>
              <a:t>Terminal Client</a:t>
            </a:r>
          </a:p>
          <a:p>
            <a:pPr marL="171450" indent="-171450">
              <a:buFontTx/>
              <a:buChar char="-"/>
            </a:pPr>
            <a:r>
              <a:rPr lang="vi-VN" b="0" dirty="0"/>
              <a:t>Reader</a:t>
            </a:r>
          </a:p>
          <a:p>
            <a:pPr marL="171450" indent="-171450">
              <a:buFontTx/>
              <a:buChar char="-"/>
            </a:pPr>
            <a:r>
              <a:rPr lang="vi-VN" b="0" dirty="0"/>
              <a:t>CCCD gắn chip/ Passport</a:t>
            </a:r>
          </a:p>
        </p:txBody>
      </p:sp>
      <p:sp>
        <p:nvSpPr>
          <p:cNvPr id="4" name="Slide Number Placeholder 3"/>
          <p:cNvSpPr>
            <a:spLocks noGrp="1"/>
          </p:cNvSpPr>
          <p:nvPr>
            <p:ph type="sldNum" sz="quarter" idx="5"/>
          </p:nvPr>
        </p:nvSpPr>
        <p:spPr/>
        <p:txBody>
          <a:bodyPr/>
          <a:lstStyle/>
          <a:p>
            <a:fld id="{7245808E-0134-414A-AB03-083EBBBEBEA7}" type="slidenum">
              <a:rPr lang="en-US" smtClean="0"/>
              <a:t>6</a:t>
            </a:fld>
            <a:endParaRPr lang="en-US"/>
          </a:p>
        </p:txBody>
      </p:sp>
    </p:spTree>
    <p:extLst>
      <p:ext uri="{BB962C8B-B14F-4D97-AF65-F5344CB8AC3E}">
        <p14:creationId xmlns:p14="http://schemas.microsoft.com/office/powerpoint/2010/main" val="156872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1. Kết nối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CCCD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/Passport có chíp &lt;- Chỗ này k có Hộ Chiếu (Hộ chiếu chỉ có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DG1,2,11,12,EF.COM,SOD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2.Xác</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thực chíp</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vi-VN" dirty="0"/>
          </a:p>
        </p:txBody>
      </p:sp>
      <p:sp>
        <p:nvSpPr>
          <p:cNvPr id="4" name="Slide Number Placeholder 3"/>
          <p:cNvSpPr>
            <a:spLocks noGrp="1"/>
          </p:cNvSpPr>
          <p:nvPr>
            <p:ph type="sldNum" sz="quarter" idx="5"/>
          </p:nvPr>
        </p:nvSpPr>
        <p:spPr/>
        <p:txBody>
          <a:bodyPr/>
          <a:lstStyle/>
          <a:p>
            <a:fld id="{7245808E-0134-414A-AB03-083EBBBEBEA7}" type="slidenum">
              <a:rPr lang="en-US" smtClean="0"/>
              <a:t>7</a:t>
            </a:fld>
            <a:endParaRPr lang="en-US"/>
          </a:p>
        </p:txBody>
      </p:sp>
    </p:spTree>
    <p:extLst>
      <p:ext uri="{BB962C8B-B14F-4D97-AF65-F5344CB8AC3E}">
        <p14:creationId xmlns:p14="http://schemas.microsoft.com/office/powerpoint/2010/main" val="3692627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3. Thực hiện TA, trong quá trình TA gồm các bước</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 Trao đổi dữ liệu certificate: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DVCA</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certificate, IS certificate &lt;- Chỗ này có CVCA Certificate nữa </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 Thu thập challenge (quá trình tương tác giữa Reader và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CCCD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có chíp)</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pt-BR" sz="1800" kern="100" dirty="0">
                <a:effectLst/>
                <a:latin typeface="Aptos" panose="020B0004020202020204" pitchFamily="34" charset="0"/>
                <a:ea typeface="Aptos" panose="020B0004020202020204" pitchFamily="34" charset="0"/>
                <a:cs typeface="Times New Roman" panose="02020603050405020304" pitchFamily="18" charset="0"/>
              </a:rPr>
              <a:t>+ Yêu cầu chữ ký TA (TA signature - quá trình tương tác giữa Terminal Client và Terminal Control)</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     + Xác thực chữ ký TA (quá trình tương tác giữa Reader và CCCD có chíp)</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ptos" panose="020B0004020202020204" pitchFamily="34" charset="0"/>
                <a:ea typeface="Aptos" panose="020B0004020202020204" pitchFamily="34" charset="0"/>
                <a:cs typeface="Times New Roman" panose="02020603050405020304" pitchFamily="18" charset="0"/>
              </a:rPr>
              <a:t>--&gt; Kết quả của quá trình xác thực chữ ký TA (true/false), trường hợp true thì sẽ tương tác được dữ liệu DG3 và DG4</a:t>
            </a:r>
            <a:endParaRPr lang="vi-VN" dirty="0"/>
          </a:p>
        </p:txBody>
      </p:sp>
      <p:sp>
        <p:nvSpPr>
          <p:cNvPr id="4" name="Slide Number Placeholder 3"/>
          <p:cNvSpPr>
            <a:spLocks noGrp="1"/>
          </p:cNvSpPr>
          <p:nvPr>
            <p:ph type="sldNum" sz="quarter" idx="5"/>
          </p:nvPr>
        </p:nvSpPr>
        <p:spPr/>
        <p:txBody>
          <a:bodyPr/>
          <a:lstStyle/>
          <a:p>
            <a:fld id="{7245808E-0134-414A-AB03-083EBBBEBEA7}" type="slidenum">
              <a:rPr lang="en-US" smtClean="0"/>
              <a:t>8</a:t>
            </a:fld>
            <a:endParaRPr lang="en-US"/>
          </a:p>
        </p:txBody>
      </p:sp>
    </p:spTree>
    <p:extLst>
      <p:ext uri="{BB962C8B-B14F-4D97-AF65-F5344CB8AC3E}">
        <p14:creationId xmlns:p14="http://schemas.microsoft.com/office/powerpoint/2010/main" val="3896420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1. Kết nối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CCCD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/Passport có chíp &lt;- Chỗ này k có Hộ Chiếu (Hộ chiếu chỉ có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DG1,2,11,12,EF.COM,SOD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2.Xác</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thực chíp</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vi-VN" dirty="0"/>
          </a:p>
        </p:txBody>
      </p:sp>
      <p:sp>
        <p:nvSpPr>
          <p:cNvPr id="4" name="Slide Number Placeholder 3"/>
          <p:cNvSpPr>
            <a:spLocks noGrp="1"/>
          </p:cNvSpPr>
          <p:nvPr>
            <p:ph type="sldNum" sz="quarter" idx="5"/>
          </p:nvPr>
        </p:nvSpPr>
        <p:spPr/>
        <p:txBody>
          <a:bodyPr/>
          <a:lstStyle/>
          <a:p>
            <a:fld id="{7245808E-0134-414A-AB03-083EBBBEBEA7}" type="slidenum">
              <a:rPr lang="en-US" smtClean="0"/>
              <a:t>9</a:t>
            </a:fld>
            <a:endParaRPr lang="en-US"/>
          </a:p>
        </p:txBody>
      </p:sp>
    </p:spTree>
    <p:extLst>
      <p:ext uri="{BB962C8B-B14F-4D97-AF65-F5344CB8AC3E}">
        <p14:creationId xmlns:p14="http://schemas.microsoft.com/office/powerpoint/2010/main" val="706957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1. Dữ liệu thẻ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CCCD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được đọc </a:t>
            </a: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2. Terminal Client gọi Terminal Control để lấy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AccessToken</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3. Terminal Client truyền số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CCCD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/Passport +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DG3</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DG4</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lên Terminal Control để thực hiện xác thực</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4. Terminal Control trả về kết quả xác thực thành công/thất bại</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vi-VN" dirty="0"/>
          </a:p>
        </p:txBody>
      </p:sp>
      <p:sp>
        <p:nvSpPr>
          <p:cNvPr id="4" name="Slide Number Placeholder 3"/>
          <p:cNvSpPr>
            <a:spLocks noGrp="1"/>
          </p:cNvSpPr>
          <p:nvPr>
            <p:ph type="sldNum" sz="quarter" idx="5"/>
          </p:nvPr>
        </p:nvSpPr>
        <p:spPr/>
        <p:txBody>
          <a:bodyPr/>
          <a:lstStyle/>
          <a:p>
            <a:fld id="{7245808E-0134-414A-AB03-083EBBBEBEA7}" type="slidenum">
              <a:rPr lang="en-US" smtClean="0"/>
              <a:t>11</a:t>
            </a:fld>
            <a:endParaRPr lang="en-US"/>
          </a:p>
        </p:txBody>
      </p:sp>
    </p:spTree>
    <p:extLst>
      <p:ext uri="{BB962C8B-B14F-4D97-AF65-F5344CB8AC3E}">
        <p14:creationId xmlns:p14="http://schemas.microsoft.com/office/powerpoint/2010/main" val="1800604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245808E-0134-414A-AB03-083EBBBEBEA7}" type="slidenum">
              <a:rPr lang="en-US" smtClean="0"/>
              <a:t>16</a:t>
            </a:fld>
            <a:endParaRPr lang="en-US"/>
          </a:p>
        </p:txBody>
      </p:sp>
    </p:spTree>
    <p:extLst>
      <p:ext uri="{BB962C8B-B14F-4D97-AF65-F5344CB8AC3E}">
        <p14:creationId xmlns:p14="http://schemas.microsoft.com/office/powerpoint/2010/main" val="239364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D09AF-500D-C4A2-5A68-23FAE1DE02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5D8D28-9003-D244-9793-73EAA07511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5103C1-3877-6F95-5DC5-9254F8D7CE64}"/>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5" name="Footer Placeholder 4">
            <a:extLst>
              <a:ext uri="{FF2B5EF4-FFF2-40B4-BE49-F238E27FC236}">
                <a16:creationId xmlns:a16="http://schemas.microsoft.com/office/drawing/2014/main" id="{0B9B1067-0511-025D-87ED-A0958F5759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B2C807-78F8-F9F1-3D54-ED57D767985A}"/>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318287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6AF0D-0F91-21BE-EF47-9C705B2F2A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467767-5055-0CC5-E1F4-DA632485BA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019549-094D-DA7D-D6FC-F84B49A388BA}"/>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5" name="Footer Placeholder 4">
            <a:extLst>
              <a:ext uri="{FF2B5EF4-FFF2-40B4-BE49-F238E27FC236}">
                <a16:creationId xmlns:a16="http://schemas.microsoft.com/office/drawing/2014/main" id="{445DAE2A-72E6-E681-ACD0-AD39FF22C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92B053-4C5F-4FB3-8B12-E804F8CC1A22}"/>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890464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5039A-9DD8-1332-48D2-F87C87BF8A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BE2AEE-6166-497D-0E8C-413ABB57EB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A08E12-E2FD-2AC6-1B70-F54E28CEAE73}"/>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5" name="Footer Placeholder 4">
            <a:extLst>
              <a:ext uri="{FF2B5EF4-FFF2-40B4-BE49-F238E27FC236}">
                <a16:creationId xmlns:a16="http://schemas.microsoft.com/office/drawing/2014/main" id="{1F22085D-767A-4AD7-DE55-7932C9052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6F5907-FA17-5E21-7BE1-DD999D20BA79}"/>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2740519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25B93-8AE9-1BF0-66EE-26D7EE53E8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EBE470-B8AA-BAF5-2A15-B1DC55EB29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9A58A8-1FA7-648C-76C6-1BD214C858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84F816-C993-C6D3-80BA-D6ABB94292A4}"/>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6" name="Footer Placeholder 5">
            <a:extLst>
              <a:ext uri="{FF2B5EF4-FFF2-40B4-BE49-F238E27FC236}">
                <a16:creationId xmlns:a16="http://schemas.microsoft.com/office/drawing/2014/main" id="{209E33CE-4ABA-20E8-9A3E-1AF9E8B4C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2C9893-BC74-EF04-A577-708EB60EDF5C}"/>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1734435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C439F-F276-21FF-2F47-0BE4DEA11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25B547-547C-FDE0-45B3-BF72687D50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A6567A-3E77-2BD7-D480-139877E5D1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820832-F5FD-F460-D25D-C8F03938AA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3991B3-FDF9-BDDC-5191-C377A3561F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CDCB2D-6F3B-22A2-DAF9-2CCEF5A9571F}"/>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8" name="Footer Placeholder 7">
            <a:extLst>
              <a:ext uri="{FF2B5EF4-FFF2-40B4-BE49-F238E27FC236}">
                <a16:creationId xmlns:a16="http://schemas.microsoft.com/office/drawing/2014/main" id="{B609A639-E746-7ACD-5C34-A6539AF5F4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427DD4-859A-6BA4-484E-23C39FE5FE50}"/>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736042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0AA85-C470-D89C-8D0F-9344BDFD25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D15101-46BE-81F1-F88E-EF73F9D9723A}"/>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4" name="Footer Placeholder 3">
            <a:extLst>
              <a:ext uri="{FF2B5EF4-FFF2-40B4-BE49-F238E27FC236}">
                <a16:creationId xmlns:a16="http://schemas.microsoft.com/office/drawing/2014/main" id="{49BD373A-DE15-6643-EE34-7E778AC144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8DDD1F-8EA4-8A38-1C8F-75A7D3A7D92F}"/>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877990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F549E4-17F3-FE2C-C8B7-1B96DB7AFED8}"/>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3" name="Footer Placeholder 2">
            <a:extLst>
              <a:ext uri="{FF2B5EF4-FFF2-40B4-BE49-F238E27FC236}">
                <a16:creationId xmlns:a16="http://schemas.microsoft.com/office/drawing/2014/main" id="{7C829095-CEE1-D3F1-AFBA-EA61E9ADFE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B5EB0C-C733-621D-42FF-465A3FD89B5F}"/>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2229658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DE467-B5B8-537B-839F-C8AC073AAF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7207DB-0075-1260-C7E7-1A6884671B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DF3AF3-9C16-74E0-2599-54D9AAB96A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1DB74C-067A-1479-B76D-69ACC5E2FC03}"/>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6" name="Footer Placeholder 5">
            <a:extLst>
              <a:ext uri="{FF2B5EF4-FFF2-40B4-BE49-F238E27FC236}">
                <a16:creationId xmlns:a16="http://schemas.microsoft.com/office/drawing/2014/main" id="{87ADCCEF-B109-DB23-ED76-455322E8E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E4C022-DB7B-AE50-28D3-BBD287686782}"/>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629142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9684D-8BC8-454E-2099-0EB3E06257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F02A58-B557-9E9C-2669-DBB6930D27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AADD07-D88C-2CB8-2787-C6D797C22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9693EA-301A-9088-859C-9DA2B87C1E70}"/>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6" name="Footer Placeholder 5">
            <a:extLst>
              <a:ext uri="{FF2B5EF4-FFF2-40B4-BE49-F238E27FC236}">
                <a16:creationId xmlns:a16="http://schemas.microsoft.com/office/drawing/2014/main" id="{88ABA20E-7530-183A-6BC0-C6C3DD0C90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A6FC86-3DC1-40E7-9535-6C3FBAA8BFDC}"/>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337881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7880D-3D65-9727-08CC-70A53D588E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89F828-A3AB-07E6-79FD-1CE83AE083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96ED09-7E14-8FE8-63A7-CD62E40EB815}"/>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5" name="Footer Placeholder 4">
            <a:extLst>
              <a:ext uri="{FF2B5EF4-FFF2-40B4-BE49-F238E27FC236}">
                <a16:creationId xmlns:a16="http://schemas.microsoft.com/office/drawing/2014/main" id="{C3629723-89FD-FB80-2D55-6DE0E12C33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6DEDDD-9369-8991-650F-3F4E154A18DA}"/>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131666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BE683F-6C3A-D1BE-1EFF-807AB2B373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AB5FD9-0A8F-FE19-6755-DC8235FF6C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F4A32E-E8DD-B581-7C0D-E1484A62C22E}"/>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5" name="Footer Placeholder 4">
            <a:extLst>
              <a:ext uri="{FF2B5EF4-FFF2-40B4-BE49-F238E27FC236}">
                <a16:creationId xmlns:a16="http://schemas.microsoft.com/office/drawing/2014/main" id="{21FB51B8-F742-C7B4-AEE4-9E57D377AA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211006-E23E-FA8D-7ACA-4B4919F274DA}"/>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2358525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ACAF74-0E72-9A9F-BFB0-A4B665217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41E99D-8646-C593-FF4C-A3FD83D874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CA233E-86A7-98EB-B602-1827FBD003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9B10D-1BEB-4FE7-B9DE-DE429998BAF6}" type="datetimeFigureOut">
              <a:rPr lang="en-US" smtClean="0"/>
              <a:t>12/10/2024</a:t>
            </a:fld>
            <a:endParaRPr lang="en-US"/>
          </a:p>
        </p:txBody>
      </p:sp>
      <p:sp>
        <p:nvSpPr>
          <p:cNvPr id="5" name="Footer Placeholder 4">
            <a:extLst>
              <a:ext uri="{FF2B5EF4-FFF2-40B4-BE49-F238E27FC236}">
                <a16:creationId xmlns:a16="http://schemas.microsoft.com/office/drawing/2014/main" id="{C8894747-B7A3-E24A-BF0A-DA83539809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02EFD80-B542-AB7E-DE9C-2F2B982896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89949-C286-4552-B83B-3EC292698729}" type="slidenum">
              <a:rPr lang="en-US" smtClean="0"/>
              <a:t>‹#›</a:t>
            </a:fld>
            <a:endParaRPr lang="en-US"/>
          </a:p>
        </p:txBody>
      </p:sp>
    </p:spTree>
    <p:extLst>
      <p:ext uri="{BB962C8B-B14F-4D97-AF65-F5344CB8AC3E}">
        <p14:creationId xmlns:p14="http://schemas.microsoft.com/office/powerpoint/2010/main" val="2129027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microsoft.com/office/2007/relationships/hdphoto" Target="../media/hdphoto1.wdp"/><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tmp"/><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4.jp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jp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9.jpg"/><Relationship Id="rId4" Type="http://schemas.openxmlformats.org/officeDocument/2006/relationships/image" Target="../media/image28.svg"/></Relationships>
</file>

<file path=ppt/slides/_rels/slide13.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image" Target="../media/image33.sv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9BD3F8B-FACA-DF3B-FD95-24DB60EB4EDB}"/>
              </a:ext>
            </a:extLst>
          </p:cNvPr>
          <p:cNvSpPr txBox="1"/>
          <p:nvPr/>
        </p:nvSpPr>
        <p:spPr>
          <a:xfrm>
            <a:off x="6998664" y="1654061"/>
            <a:ext cx="3935413" cy="630942"/>
          </a:xfrm>
          <a:prstGeom prst="rect">
            <a:avLst/>
          </a:prstGeom>
          <a:noFill/>
        </p:spPr>
        <p:txBody>
          <a:bodyPr wrap="square" rtlCol="0">
            <a:spAutoFit/>
          </a:bodyPr>
          <a:lstStyle/>
          <a:p>
            <a:pPr algn="ctr"/>
            <a:r>
              <a:rPr lang="en-US" sz="3500" dirty="0">
                <a:solidFill>
                  <a:srgbClr val="FFC000"/>
                </a:solidFill>
                <a:latin typeface="Cavolini" panose="020B0502040204020203" pitchFamily="66" charset="0"/>
                <a:cs typeface="Cavolini" panose="020B0502040204020203" pitchFamily="66" charset="0"/>
              </a:rPr>
              <a:t>CHECKID</a:t>
            </a:r>
          </a:p>
        </p:txBody>
      </p:sp>
      <p:sp>
        <p:nvSpPr>
          <p:cNvPr id="8" name="TextBox 7">
            <a:extLst>
              <a:ext uri="{FF2B5EF4-FFF2-40B4-BE49-F238E27FC236}">
                <a16:creationId xmlns:a16="http://schemas.microsoft.com/office/drawing/2014/main" id="{702738EB-A9F4-3D54-63E5-52DEAE8D546C}"/>
              </a:ext>
            </a:extLst>
          </p:cNvPr>
          <p:cNvSpPr txBox="1"/>
          <p:nvPr/>
        </p:nvSpPr>
        <p:spPr>
          <a:xfrm>
            <a:off x="5934268" y="2527580"/>
            <a:ext cx="6064206" cy="1754326"/>
          </a:xfrm>
          <a:prstGeom prst="rect">
            <a:avLst/>
          </a:prstGeom>
          <a:noFill/>
        </p:spPr>
        <p:txBody>
          <a:bodyPr wrap="square" rtlCol="0">
            <a:spAutoFit/>
          </a:bodyPr>
          <a:lstStyle/>
          <a:p>
            <a:pPr algn="ctr"/>
            <a:r>
              <a:rPr lang="en-US" sz="3600" b="1" dirty="0">
                <a:solidFill>
                  <a:srgbClr val="DEFFFF"/>
                </a:solidFill>
                <a:latin typeface="Roboto" panose="02000000000000000000" pitchFamily="2" charset="0"/>
                <a:ea typeface="Roboto" panose="02000000000000000000" pitchFamily="2" charset="0"/>
                <a:cs typeface="Roboto" panose="02000000000000000000" pitchFamily="2" charset="0"/>
              </a:rPr>
              <a:t>QUÁ TRÌNH </a:t>
            </a:r>
          </a:p>
          <a:p>
            <a:pPr algn="ctr"/>
            <a:r>
              <a:rPr lang="en-US" sz="3600" b="1" dirty="0">
                <a:solidFill>
                  <a:srgbClr val="DEFFFF"/>
                </a:solidFill>
                <a:latin typeface="Roboto" panose="02000000000000000000" pitchFamily="2" charset="0"/>
                <a:ea typeface="Roboto" panose="02000000000000000000" pitchFamily="2" charset="0"/>
                <a:cs typeface="Roboto" panose="02000000000000000000" pitchFamily="2" charset="0"/>
              </a:rPr>
              <a:t>XÁC THỰC THIẾT BỊ</a:t>
            </a:r>
            <a:r>
              <a:rPr lang="vi-VN" sz="3600" b="1" dirty="0">
                <a:solidFill>
                  <a:srgbClr val="DEFFFF"/>
                </a:solidFill>
                <a:latin typeface="Roboto" panose="02000000000000000000" pitchFamily="2" charset="0"/>
                <a:ea typeface="Roboto" panose="02000000000000000000" pitchFamily="2" charset="0"/>
                <a:cs typeface="Roboto" panose="02000000000000000000" pitchFamily="2" charset="0"/>
              </a:rPr>
              <a:t> CHO SINH TRẮC HỌC</a:t>
            </a:r>
            <a:endParaRPr lang="en-US" sz="3600" b="1" dirty="0">
              <a:solidFill>
                <a:srgbClr val="DEFFFF"/>
              </a:solidFill>
              <a:latin typeface="Roboto" panose="02000000000000000000" pitchFamily="2" charset="0"/>
              <a:ea typeface="Roboto" panose="02000000000000000000" pitchFamily="2" charset="0"/>
              <a:cs typeface="Roboto" panose="02000000000000000000" pitchFamily="2" charset="0"/>
            </a:endParaRPr>
          </a:p>
        </p:txBody>
      </p:sp>
      <p:pic>
        <p:nvPicPr>
          <p:cNvPr id="13" name="Picture 12" descr="Text&#10;&#10;Description automatically generated with low confidence">
            <a:extLst>
              <a:ext uri="{FF2B5EF4-FFF2-40B4-BE49-F238E27FC236}">
                <a16:creationId xmlns:a16="http://schemas.microsoft.com/office/drawing/2014/main" id="{FF7CCFC2-D572-84CC-85AD-9DF44D82E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4191" y="255474"/>
            <a:ext cx="2550135" cy="801471"/>
          </a:xfrm>
          <a:prstGeom prst="rect">
            <a:avLst/>
          </a:prstGeom>
        </p:spPr>
      </p:pic>
      <p:sp>
        <p:nvSpPr>
          <p:cNvPr id="16" name="Hexagon 15">
            <a:extLst>
              <a:ext uri="{FF2B5EF4-FFF2-40B4-BE49-F238E27FC236}">
                <a16:creationId xmlns:a16="http://schemas.microsoft.com/office/drawing/2014/main" id="{1D7948E0-8681-325F-6F28-52CD89B3F4D6}"/>
              </a:ext>
            </a:extLst>
          </p:cNvPr>
          <p:cNvSpPr/>
          <p:nvPr/>
        </p:nvSpPr>
        <p:spPr>
          <a:xfrm>
            <a:off x="8410223" y="4586021"/>
            <a:ext cx="200207" cy="172592"/>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a:extLst>
              <a:ext uri="{FF2B5EF4-FFF2-40B4-BE49-F238E27FC236}">
                <a16:creationId xmlns:a16="http://schemas.microsoft.com/office/drawing/2014/main" id="{0F718A4A-2887-DAB7-A38A-9C4CE7E1EF93}"/>
              </a:ext>
            </a:extLst>
          </p:cNvPr>
          <p:cNvSpPr/>
          <p:nvPr/>
        </p:nvSpPr>
        <p:spPr>
          <a:xfrm>
            <a:off x="8846978" y="4586021"/>
            <a:ext cx="200207" cy="172592"/>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Hexagon 17">
            <a:extLst>
              <a:ext uri="{FF2B5EF4-FFF2-40B4-BE49-F238E27FC236}">
                <a16:creationId xmlns:a16="http://schemas.microsoft.com/office/drawing/2014/main" id="{CF8094EB-89DA-C388-0C27-21AF6F30DBCC}"/>
              </a:ext>
            </a:extLst>
          </p:cNvPr>
          <p:cNvSpPr/>
          <p:nvPr/>
        </p:nvSpPr>
        <p:spPr>
          <a:xfrm>
            <a:off x="9284191" y="4586021"/>
            <a:ext cx="200207" cy="172592"/>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462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7"/>
                                        </p:tgtEl>
                                      </p:cBhvr>
                                      <p:to x="80000" y="100000"/>
                                    </p:animScale>
                                    <p:anim by="(#ppt_w*0.10)" calcmode="lin" valueType="num">
                                      <p:cBhvr>
                                        <p:cTn id="7" dur="250" autoRev="1" fill="hold">
                                          <p:stCondLst>
                                            <p:cond delay="0"/>
                                          </p:stCondLst>
                                        </p:cTn>
                                        <p:tgtEl>
                                          <p:spTgt spid="7"/>
                                        </p:tgtEl>
                                        <p:attrNameLst>
                                          <p:attrName>ppt_x</p:attrName>
                                        </p:attrNameLst>
                                      </p:cBhvr>
                                    </p:anim>
                                    <p:anim by="(-#ppt_w*0.10)" calcmode="lin" valueType="num">
                                      <p:cBhvr>
                                        <p:cTn id="8" dur="250" autoRev="1" fill="hold">
                                          <p:stCondLst>
                                            <p:cond delay="0"/>
                                          </p:stCondLst>
                                        </p:cTn>
                                        <p:tgtEl>
                                          <p:spTgt spid="7"/>
                                        </p:tgtEl>
                                        <p:attrNameLst>
                                          <p:attrName>ppt_y</p:attrName>
                                        </p:attrNameLst>
                                      </p:cBhvr>
                                    </p:anim>
                                    <p:animRot by="-480000">
                                      <p:cBhvr>
                                        <p:cTn id="9" dur="250" autoRev="1" fill="hold">
                                          <p:stCondLst>
                                            <p:cond delay="0"/>
                                          </p:stCondLst>
                                        </p:cTn>
                                        <p:tgtEl>
                                          <p:spTgt spid="7"/>
                                        </p:tgtEl>
                                        <p:attrNameLst>
                                          <p:attrName>r</p:attrName>
                                        </p:attrNameLst>
                                      </p:cBhvr>
                                    </p:animRot>
                                  </p:childTnLst>
                                </p:cTn>
                              </p:par>
                              <p:par>
                                <p:cTn id="10" presetID="26" presetClass="emph" presetSubtype="0" fill="hold" grpId="0" nodeType="withEffect">
                                  <p:stCondLst>
                                    <p:cond delay="0"/>
                                  </p:stCondLst>
                                  <p:childTnLst>
                                    <p:animEffect transition="out" filter="fade">
                                      <p:cBhvr>
                                        <p:cTn id="11" dur="500" tmFilter="0, 0; .2, .5; .8, .5; 1, 0"/>
                                        <p:tgtEl>
                                          <p:spTgt spid="8"/>
                                        </p:tgtEl>
                                      </p:cBhvr>
                                    </p:animEffect>
                                    <p:animScale>
                                      <p:cBhvr>
                                        <p:cTn id="12" dur="250" autoRev="1" fill="hold"/>
                                        <p:tgtEl>
                                          <p:spTgt spid="8"/>
                                        </p:tgtEl>
                                      </p:cBhvr>
                                      <p:by x="105000" y="105000"/>
                                    </p:animScale>
                                  </p:childTnLst>
                                </p:cTn>
                              </p:par>
                              <p:par>
                                <p:cTn id="13" presetID="8" presetClass="emph" presetSubtype="0" fill="hold" grpId="0" nodeType="withEffect">
                                  <p:stCondLst>
                                    <p:cond delay="0"/>
                                  </p:stCondLst>
                                  <p:childTnLst>
                                    <p:animRot by="21600000">
                                      <p:cBhvr>
                                        <p:cTn id="14" dur="2000" fill="hold"/>
                                        <p:tgtEl>
                                          <p:spTgt spid="16"/>
                                        </p:tgtEl>
                                        <p:attrNameLst>
                                          <p:attrName>r</p:attrName>
                                        </p:attrNameLst>
                                      </p:cBhvr>
                                    </p:animRot>
                                  </p:childTnLst>
                                </p:cTn>
                              </p:par>
                              <p:par>
                                <p:cTn id="15" presetID="8" presetClass="emph" presetSubtype="0" fill="hold" grpId="0" nodeType="withEffect">
                                  <p:stCondLst>
                                    <p:cond delay="0"/>
                                  </p:stCondLst>
                                  <p:childTnLst>
                                    <p:animRot by="21600000">
                                      <p:cBhvr>
                                        <p:cTn id="16" dur="2000" fill="hold"/>
                                        <p:tgtEl>
                                          <p:spTgt spid="17"/>
                                        </p:tgtEl>
                                        <p:attrNameLst>
                                          <p:attrName>r</p:attrName>
                                        </p:attrNameLst>
                                      </p:cBhvr>
                                    </p:animRot>
                                  </p:childTnLst>
                                </p:cTn>
                              </p:par>
                              <p:par>
                                <p:cTn id="17" presetID="8" presetClass="emph" presetSubtype="0" fill="hold" grpId="0" nodeType="withEffect">
                                  <p:stCondLst>
                                    <p:cond delay="0"/>
                                  </p:stCondLst>
                                  <p:childTnLst>
                                    <p:animRot by="21600000">
                                      <p:cBhvr>
                                        <p:cTn id="18" dur="2000" fill="hold"/>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6" grpId="0" animBg="1"/>
      <p:bldP spid="17" grpId="0" animBg="1"/>
      <p:bldP spid="1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all building in a city&#10;&#10;Description automatically generated with low confidence">
            <a:extLst>
              <a:ext uri="{FF2B5EF4-FFF2-40B4-BE49-F238E27FC236}">
                <a16:creationId xmlns:a16="http://schemas.microsoft.com/office/drawing/2014/main" id="{9D5E4069-B2BC-7E32-86BA-F1D3257A390D}"/>
              </a:ext>
            </a:extLst>
          </p:cNvPr>
          <p:cNvPicPr>
            <a:picLocks noChangeAspect="1"/>
          </p:cNvPicPr>
          <p:nvPr/>
        </p:nvPicPr>
        <p:blipFill>
          <a:blip r:embed="rId3">
            <a:alphaModFix amt="70000"/>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838" y="0"/>
            <a:ext cx="4245896" cy="6858000"/>
          </a:xfrm>
          <a:prstGeom prst="rect">
            <a:avLst/>
          </a:prstGeom>
        </p:spPr>
      </p:pic>
      <p:sp>
        <p:nvSpPr>
          <p:cNvPr id="6" name="Rectangle 5">
            <a:extLst>
              <a:ext uri="{FF2B5EF4-FFF2-40B4-BE49-F238E27FC236}">
                <a16:creationId xmlns:a16="http://schemas.microsoft.com/office/drawing/2014/main" id="{CA2566FD-0F00-B9E6-1436-EE706366F53F}"/>
              </a:ext>
            </a:extLst>
          </p:cNvPr>
          <p:cNvSpPr/>
          <p:nvPr/>
        </p:nvSpPr>
        <p:spPr>
          <a:xfrm>
            <a:off x="4245896" y="0"/>
            <a:ext cx="7946104" cy="6858000"/>
          </a:xfrm>
          <a:prstGeom prst="rect">
            <a:avLst/>
          </a:prstGeom>
          <a:gradFill flip="none" rotWithShape="1">
            <a:gsLst>
              <a:gs pos="37000">
                <a:srgbClr val="13447E"/>
              </a:gs>
              <a:gs pos="100000">
                <a:srgbClr val="061A31"/>
              </a:gs>
              <a:gs pos="100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F882D3E-D067-7F6D-F74F-1E24FB0F3B71}"/>
              </a:ext>
            </a:extLst>
          </p:cNvPr>
          <p:cNvGrpSpPr/>
          <p:nvPr/>
        </p:nvGrpSpPr>
        <p:grpSpPr>
          <a:xfrm>
            <a:off x="4943050" y="1850947"/>
            <a:ext cx="4145560" cy="400110"/>
            <a:chOff x="192947" y="1677632"/>
            <a:chExt cx="4145560" cy="400110"/>
          </a:xfrm>
        </p:grpSpPr>
        <p:sp>
          <p:nvSpPr>
            <p:cNvPr id="8" name="Hexagon 7">
              <a:extLst>
                <a:ext uri="{FF2B5EF4-FFF2-40B4-BE49-F238E27FC236}">
                  <a16:creationId xmlns:a16="http://schemas.microsoft.com/office/drawing/2014/main" id="{CE13650C-B444-2514-CE16-12A674C1E1F5}"/>
                </a:ext>
              </a:extLst>
            </p:cNvPr>
            <p:cNvSpPr/>
            <p:nvPr/>
          </p:nvSpPr>
          <p:spPr>
            <a:xfrm>
              <a:off x="192947" y="1711354"/>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37F5A36-FB3E-FDD1-3A1E-CD233B6F82C0}"/>
                </a:ext>
              </a:extLst>
            </p:cNvPr>
            <p:cNvSpPr txBox="1"/>
            <p:nvPr/>
          </p:nvSpPr>
          <p:spPr>
            <a:xfrm>
              <a:off x="748019" y="1677632"/>
              <a:ext cx="3590488"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Tổng quan</a:t>
              </a:r>
            </a:p>
          </p:txBody>
        </p:sp>
        <p:pic>
          <p:nvPicPr>
            <p:cNvPr id="10" name="Graphic 9" descr="Atom outline">
              <a:extLst>
                <a:ext uri="{FF2B5EF4-FFF2-40B4-BE49-F238E27FC236}">
                  <a16:creationId xmlns:a16="http://schemas.microsoft.com/office/drawing/2014/main" id="{F3A431DF-0E17-54CA-E718-9539A0E402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9509" y="1718404"/>
              <a:ext cx="334162" cy="334162"/>
            </a:xfrm>
            <a:prstGeom prst="rect">
              <a:avLst/>
            </a:prstGeom>
          </p:spPr>
        </p:pic>
      </p:grpSp>
      <p:grpSp>
        <p:nvGrpSpPr>
          <p:cNvPr id="23" name="Group 22">
            <a:extLst>
              <a:ext uri="{FF2B5EF4-FFF2-40B4-BE49-F238E27FC236}">
                <a16:creationId xmlns:a16="http://schemas.microsoft.com/office/drawing/2014/main" id="{22FBAB88-0549-1160-066A-AFED458D33FC}"/>
              </a:ext>
            </a:extLst>
          </p:cNvPr>
          <p:cNvGrpSpPr/>
          <p:nvPr/>
        </p:nvGrpSpPr>
        <p:grpSpPr>
          <a:xfrm>
            <a:off x="4943050" y="3433032"/>
            <a:ext cx="7175378" cy="400110"/>
            <a:chOff x="163250" y="4944337"/>
            <a:chExt cx="7175378" cy="400110"/>
          </a:xfrm>
        </p:grpSpPr>
        <p:sp>
          <p:nvSpPr>
            <p:cNvPr id="24" name="Hexagon 23">
              <a:extLst>
                <a:ext uri="{FF2B5EF4-FFF2-40B4-BE49-F238E27FC236}">
                  <a16:creationId xmlns:a16="http://schemas.microsoft.com/office/drawing/2014/main" id="{DBAA2347-570E-6B17-50A5-E9CEE4944325}"/>
                </a:ext>
              </a:extLst>
            </p:cNvPr>
            <p:cNvSpPr/>
            <p:nvPr/>
          </p:nvSpPr>
          <p:spPr>
            <a:xfrm>
              <a:off x="163250" y="497806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3204BC9-07F7-6A6C-1CCA-628A539BABB1}"/>
                </a:ext>
              </a:extLst>
            </p:cNvPr>
            <p:cNvSpPr txBox="1"/>
            <p:nvPr/>
          </p:nvSpPr>
          <p:spPr>
            <a:xfrm>
              <a:off x="722850" y="4944337"/>
              <a:ext cx="6615778"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Quá trình xác thực thiết bị (Terminal Authentication)</a:t>
              </a:r>
            </a:p>
          </p:txBody>
        </p:sp>
        <p:pic>
          <p:nvPicPr>
            <p:cNvPr id="26" name="Graphic 25" descr="Completed outline">
              <a:extLst>
                <a:ext uri="{FF2B5EF4-FFF2-40B4-BE49-F238E27FC236}">
                  <a16:creationId xmlns:a16="http://schemas.microsoft.com/office/drawing/2014/main" id="{B40A5DD1-F1EC-0590-C0D7-C202636EE14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7294" y="5021232"/>
              <a:ext cx="289494" cy="289494"/>
            </a:xfrm>
            <a:prstGeom prst="rect">
              <a:avLst/>
            </a:prstGeom>
          </p:spPr>
        </p:pic>
      </p:grpSp>
      <p:sp>
        <p:nvSpPr>
          <p:cNvPr id="27" name="TextBox 26">
            <a:extLst>
              <a:ext uri="{FF2B5EF4-FFF2-40B4-BE49-F238E27FC236}">
                <a16:creationId xmlns:a16="http://schemas.microsoft.com/office/drawing/2014/main" id="{C743182F-6097-BACE-8653-7428EAD008B2}"/>
              </a:ext>
            </a:extLst>
          </p:cNvPr>
          <p:cNvSpPr txBox="1"/>
          <p:nvPr/>
        </p:nvSpPr>
        <p:spPr>
          <a:xfrm>
            <a:off x="5141190" y="476213"/>
            <a:ext cx="3775046" cy="707886"/>
          </a:xfrm>
          <a:prstGeom prst="rect">
            <a:avLst/>
          </a:prstGeom>
          <a:noFill/>
        </p:spPr>
        <p:txBody>
          <a:bodyPr wrap="square" rtlCol="0">
            <a:spAutoFit/>
          </a:bodyPr>
          <a:lstStyle/>
          <a:p>
            <a:r>
              <a:rPr lang="en-US" sz="4000" b="1" dirty="0">
                <a:solidFill>
                  <a:srgbClr val="FFC000"/>
                </a:solidFill>
                <a:latin typeface="Roboto" panose="02000000000000000000" pitchFamily="2" charset="0"/>
                <a:ea typeface="Roboto" panose="02000000000000000000" pitchFamily="2" charset="0"/>
                <a:cs typeface="Roboto" panose="02000000000000000000" pitchFamily="2" charset="0"/>
              </a:rPr>
              <a:t>NỘI DUNG</a:t>
            </a:r>
          </a:p>
        </p:txBody>
      </p:sp>
      <p:grpSp>
        <p:nvGrpSpPr>
          <p:cNvPr id="15" name="Group 14">
            <a:extLst>
              <a:ext uri="{FF2B5EF4-FFF2-40B4-BE49-F238E27FC236}">
                <a16:creationId xmlns:a16="http://schemas.microsoft.com/office/drawing/2014/main" id="{A72DE027-0FDA-906F-9FEE-B90D27A9F581}"/>
              </a:ext>
            </a:extLst>
          </p:cNvPr>
          <p:cNvGrpSpPr/>
          <p:nvPr/>
        </p:nvGrpSpPr>
        <p:grpSpPr>
          <a:xfrm>
            <a:off x="4943050" y="2641990"/>
            <a:ext cx="4698536" cy="400110"/>
            <a:chOff x="5278130" y="2975019"/>
            <a:chExt cx="4698536" cy="400110"/>
          </a:xfrm>
        </p:grpSpPr>
        <p:sp>
          <p:nvSpPr>
            <p:cNvPr id="13" name="TextBox 12">
              <a:extLst>
                <a:ext uri="{FF2B5EF4-FFF2-40B4-BE49-F238E27FC236}">
                  <a16:creationId xmlns:a16="http://schemas.microsoft.com/office/drawing/2014/main" id="{79F2847B-5423-C36B-5084-64214821D5B3}"/>
                </a:ext>
              </a:extLst>
            </p:cNvPr>
            <p:cNvSpPr txBox="1"/>
            <p:nvPr/>
          </p:nvSpPr>
          <p:spPr>
            <a:xfrm>
              <a:off x="5856974" y="2975019"/>
              <a:ext cx="4119692"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Các trường hợp sử dụng </a:t>
              </a:r>
              <a:r>
                <a:rPr lang="en-US" sz="2000" dirty="0" err="1">
                  <a:solidFill>
                    <a:schemeClr val="bg1"/>
                  </a:solidFill>
                  <a:latin typeface="Roboto" panose="02000000000000000000" pitchFamily="2" charset="0"/>
                  <a:ea typeface="Roboto" panose="02000000000000000000" pitchFamily="2" charset="0"/>
                  <a:cs typeface="Roboto" panose="02000000000000000000" pitchFamily="2" charset="0"/>
                </a:rPr>
                <a:t>CheckID</a:t>
              </a:r>
              <a:endParaRPr lang="en-US" sz="20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grpSp>
          <p:nvGrpSpPr>
            <p:cNvPr id="14" name="Group 13">
              <a:extLst>
                <a:ext uri="{FF2B5EF4-FFF2-40B4-BE49-F238E27FC236}">
                  <a16:creationId xmlns:a16="http://schemas.microsoft.com/office/drawing/2014/main" id="{C11637C5-F5F4-7EDF-E9E8-8ABF690BC10E}"/>
                </a:ext>
              </a:extLst>
            </p:cNvPr>
            <p:cNvGrpSpPr/>
            <p:nvPr/>
          </p:nvGrpSpPr>
          <p:grpSpPr>
            <a:xfrm>
              <a:off x="5278130" y="3004983"/>
              <a:ext cx="385893" cy="332666"/>
              <a:chOff x="5278130" y="3004983"/>
              <a:chExt cx="385893" cy="332666"/>
            </a:xfrm>
          </p:grpSpPr>
          <p:sp>
            <p:nvSpPr>
              <p:cNvPr id="12" name="Hexagon 11">
                <a:extLst>
                  <a:ext uri="{FF2B5EF4-FFF2-40B4-BE49-F238E27FC236}">
                    <a16:creationId xmlns:a16="http://schemas.microsoft.com/office/drawing/2014/main" id="{3B6B2FA8-E9BC-1FE5-0951-7ADA68EA9598}"/>
                  </a:ext>
                </a:extLst>
              </p:cNvPr>
              <p:cNvSpPr/>
              <p:nvPr/>
            </p:nvSpPr>
            <p:spPr>
              <a:xfrm>
                <a:off x="5278130" y="3004983"/>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descr="Completed outline">
                <a:extLst>
                  <a:ext uri="{FF2B5EF4-FFF2-40B4-BE49-F238E27FC236}">
                    <a16:creationId xmlns:a16="http://schemas.microsoft.com/office/drawing/2014/main" id="{C0DC3F84-682B-1163-CF2A-4D619485A24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41628" y="3056405"/>
                <a:ext cx="249182" cy="249182"/>
              </a:xfrm>
              <a:prstGeom prst="rect">
                <a:avLst/>
              </a:prstGeom>
            </p:spPr>
          </p:pic>
        </p:grpSp>
      </p:grpSp>
      <p:grpSp>
        <p:nvGrpSpPr>
          <p:cNvPr id="11" name="Group 10">
            <a:extLst>
              <a:ext uri="{FF2B5EF4-FFF2-40B4-BE49-F238E27FC236}">
                <a16:creationId xmlns:a16="http://schemas.microsoft.com/office/drawing/2014/main" id="{17F2B9E6-7C0E-D674-123D-D69BD127C550}"/>
              </a:ext>
            </a:extLst>
          </p:cNvPr>
          <p:cNvGrpSpPr/>
          <p:nvPr/>
        </p:nvGrpSpPr>
        <p:grpSpPr>
          <a:xfrm>
            <a:off x="4942348" y="5015119"/>
            <a:ext cx="6037204" cy="400110"/>
            <a:chOff x="167076" y="4797116"/>
            <a:chExt cx="6037204" cy="400110"/>
          </a:xfrm>
        </p:grpSpPr>
        <p:sp>
          <p:nvSpPr>
            <p:cNvPr id="21" name="Hexagon 20">
              <a:extLst>
                <a:ext uri="{FF2B5EF4-FFF2-40B4-BE49-F238E27FC236}">
                  <a16:creationId xmlns:a16="http://schemas.microsoft.com/office/drawing/2014/main" id="{6AAD383F-BB18-DD0E-1D75-29786716A577}"/>
                </a:ext>
              </a:extLst>
            </p:cNvPr>
            <p:cNvSpPr/>
            <p:nvPr/>
          </p:nvSpPr>
          <p:spPr>
            <a:xfrm>
              <a:off x="167076" y="4821263"/>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FE29FD0-C07B-89FA-2554-0FF6BABD76E9}"/>
                </a:ext>
              </a:extLst>
            </p:cNvPr>
            <p:cNvSpPr txBox="1"/>
            <p:nvPr/>
          </p:nvSpPr>
          <p:spPr>
            <a:xfrm>
              <a:off x="738934" y="4797116"/>
              <a:ext cx="5465346"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Thiết bị đầu đọc thẻ </a:t>
              </a:r>
              <a:r>
                <a:rPr lang="en-US" sz="2000" dirty="0" err="1">
                  <a:solidFill>
                    <a:schemeClr val="bg1"/>
                  </a:solidFill>
                  <a:latin typeface="Roboto" panose="02000000000000000000" pitchFamily="2" charset="0"/>
                  <a:ea typeface="Roboto" panose="02000000000000000000" pitchFamily="2" charset="0"/>
                  <a:cs typeface="Roboto" panose="02000000000000000000" pitchFamily="2" charset="0"/>
                </a:rPr>
                <a:t>CheckID</a:t>
              </a:r>
              <a:endParaRPr lang="en-US" sz="20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28" name="Graphic 27" descr="Completed outline">
              <a:extLst>
                <a:ext uri="{FF2B5EF4-FFF2-40B4-BE49-F238E27FC236}">
                  <a16:creationId xmlns:a16="http://schemas.microsoft.com/office/drawing/2014/main" id="{53B46BA9-647D-2A66-ED3D-8AFF15CA65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1120" y="4864435"/>
              <a:ext cx="289494" cy="289494"/>
            </a:xfrm>
            <a:prstGeom prst="rect">
              <a:avLst/>
            </a:prstGeom>
          </p:spPr>
        </p:pic>
      </p:grpSp>
      <p:grpSp>
        <p:nvGrpSpPr>
          <p:cNvPr id="32" name="Group 31">
            <a:extLst>
              <a:ext uri="{FF2B5EF4-FFF2-40B4-BE49-F238E27FC236}">
                <a16:creationId xmlns:a16="http://schemas.microsoft.com/office/drawing/2014/main" id="{88D07A03-B4F9-28BF-0C78-130FE0783AA7}"/>
              </a:ext>
            </a:extLst>
          </p:cNvPr>
          <p:cNvGrpSpPr/>
          <p:nvPr/>
        </p:nvGrpSpPr>
        <p:grpSpPr>
          <a:xfrm>
            <a:off x="4942348" y="5806164"/>
            <a:ext cx="4699238" cy="400110"/>
            <a:chOff x="5273602" y="5491723"/>
            <a:chExt cx="4699238" cy="400110"/>
          </a:xfrm>
        </p:grpSpPr>
        <p:grpSp>
          <p:nvGrpSpPr>
            <p:cNvPr id="33" name="Group 32">
              <a:extLst>
                <a:ext uri="{FF2B5EF4-FFF2-40B4-BE49-F238E27FC236}">
                  <a16:creationId xmlns:a16="http://schemas.microsoft.com/office/drawing/2014/main" id="{3F09C6FB-0DFA-5767-C29D-F039A3BEEB8B}"/>
                </a:ext>
              </a:extLst>
            </p:cNvPr>
            <p:cNvGrpSpPr/>
            <p:nvPr/>
          </p:nvGrpSpPr>
          <p:grpSpPr>
            <a:xfrm>
              <a:off x="5273602" y="5491723"/>
              <a:ext cx="4699238" cy="400110"/>
              <a:chOff x="167778" y="4208098"/>
              <a:chExt cx="4699238" cy="400110"/>
            </a:xfrm>
          </p:grpSpPr>
          <p:sp>
            <p:nvSpPr>
              <p:cNvPr id="35" name="Hexagon 34">
                <a:extLst>
                  <a:ext uri="{FF2B5EF4-FFF2-40B4-BE49-F238E27FC236}">
                    <a16:creationId xmlns:a16="http://schemas.microsoft.com/office/drawing/2014/main" id="{B253F297-A43C-EDB5-5F58-36F3ABEB37E5}"/>
                  </a:ext>
                </a:extLst>
              </p:cNvPr>
              <p:cNvSpPr/>
              <p:nvPr/>
            </p:nvSpPr>
            <p:spPr>
              <a:xfrm>
                <a:off x="167778" y="4232245"/>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2C65B0D8-EC67-23AB-9A56-01B5FC3B5BCB}"/>
                  </a:ext>
                </a:extLst>
              </p:cNvPr>
              <p:cNvSpPr txBox="1"/>
              <p:nvPr/>
            </p:nvSpPr>
            <p:spPr>
              <a:xfrm>
                <a:off x="739636" y="4208098"/>
                <a:ext cx="4127380"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Vì sao lại chọn </a:t>
                </a:r>
                <a:r>
                  <a:rPr lang="en-US" sz="2000" dirty="0" err="1">
                    <a:solidFill>
                      <a:schemeClr val="bg1"/>
                    </a:solidFill>
                    <a:latin typeface="Roboto" panose="02000000000000000000" pitchFamily="2" charset="0"/>
                    <a:ea typeface="Roboto" panose="02000000000000000000" pitchFamily="2" charset="0"/>
                    <a:cs typeface="Roboto" panose="02000000000000000000" pitchFamily="2" charset="0"/>
                  </a:rPr>
                  <a:t>CheckID</a:t>
                </a:r>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a:t>
                </a:r>
              </a:p>
            </p:txBody>
          </p:sp>
        </p:grpSp>
        <p:pic>
          <p:nvPicPr>
            <p:cNvPr id="34" name="Graphic 33" descr="Help outline">
              <a:extLst>
                <a:ext uri="{FF2B5EF4-FFF2-40B4-BE49-F238E27FC236}">
                  <a16:creationId xmlns:a16="http://schemas.microsoft.com/office/drawing/2014/main" id="{B6D9811F-9A5F-DEE9-096E-A93BB2BFAD3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343840" y="5561859"/>
              <a:ext cx="253068" cy="253068"/>
            </a:xfrm>
            <a:prstGeom prst="rect">
              <a:avLst/>
            </a:prstGeom>
          </p:spPr>
        </p:pic>
      </p:grpSp>
      <p:cxnSp>
        <p:nvCxnSpPr>
          <p:cNvPr id="43" name="Straight Connector 42">
            <a:extLst>
              <a:ext uri="{FF2B5EF4-FFF2-40B4-BE49-F238E27FC236}">
                <a16:creationId xmlns:a16="http://schemas.microsoft.com/office/drawing/2014/main" id="{901D5429-BBAC-EC9A-B95E-D12B2B5074E4}"/>
              </a:ext>
            </a:extLst>
          </p:cNvPr>
          <p:cNvCxnSpPr/>
          <p:nvPr/>
        </p:nvCxnSpPr>
        <p:spPr>
          <a:xfrm>
            <a:off x="4245896" y="1251337"/>
            <a:ext cx="712812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A2A699C8-87FB-D722-7F6D-D179E80F5393}"/>
              </a:ext>
            </a:extLst>
          </p:cNvPr>
          <p:cNvSpPr/>
          <p:nvPr/>
        </p:nvSpPr>
        <p:spPr>
          <a:xfrm>
            <a:off x="11374016" y="1192980"/>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 name="Group 1">
            <a:extLst>
              <a:ext uri="{FF2B5EF4-FFF2-40B4-BE49-F238E27FC236}">
                <a16:creationId xmlns:a16="http://schemas.microsoft.com/office/drawing/2014/main" id="{FBBEC3F4-AD88-0B44-220D-853E391BBBA3}"/>
              </a:ext>
            </a:extLst>
          </p:cNvPr>
          <p:cNvGrpSpPr/>
          <p:nvPr/>
        </p:nvGrpSpPr>
        <p:grpSpPr>
          <a:xfrm>
            <a:off x="4943050" y="4224076"/>
            <a:ext cx="6551795" cy="400110"/>
            <a:chOff x="163250" y="4944338"/>
            <a:chExt cx="6551795" cy="400110"/>
          </a:xfrm>
        </p:grpSpPr>
        <p:sp>
          <p:nvSpPr>
            <p:cNvPr id="3" name="Hexagon 2">
              <a:extLst>
                <a:ext uri="{FF2B5EF4-FFF2-40B4-BE49-F238E27FC236}">
                  <a16:creationId xmlns:a16="http://schemas.microsoft.com/office/drawing/2014/main" id="{7DD28364-B3C8-69BD-870D-FDE17B6FD223}"/>
                </a:ext>
              </a:extLst>
            </p:cNvPr>
            <p:cNvSpPr/>
            <p:nvPr/>
          </p:nvSpPr>
          <p:spPr>
            <a:xfrm>
              <a:off x="163250" y="497806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E57B2A7-0C7E-E212-D99D-44BBF37A4B8A}"/>
                </a:ext>
              </a:extLst>
            </p:cNvPr>
            <p:cNvSpPr txBox="1"/>
            <p:nvPr/>
          </p:nvSpPr>
          <p:spPr>
            <a:xfrm>
              <a:off x="722850" y="4944338"/>
              <a:ext cx="5992195"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Quá </a:t>
              </a:r>
              <a:r>
                <a:rPr lang="en-US" sz="2000" dirty="0" err="1">
                  <a:solidFill>
                    <a:schemeClr val="bg1"/>
                  </a:solidFill>
                  <a:latin typeface="Roboto" panose="02000000000000000000" pitchFamily="2" charset="0"/>
                  <a:ea typeface="Roboto" panose="02000000000000000000" pitchFamily="2" charset="0"/>
                  <a:cs typeface="Roboto" panose="02000000000000000000" pitchFamily="2" charset="0"/>
                </a:rPr>
                <a:t>trình</a:t>
              </a:r>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vi-VN" sz="2000" dirty="0">
                  <a:solidFill>
                    <a:schemeClr val="bg1"/>
                  </a:solidFill>
                  <a:latin typeface="Roboto" panose="02000000000000000000" pitchFamily="2" charset="0"/>
                  <a:ea typeface="Roboto" panose="02000000000000000000" pitchFamily="2" charset="0"/>
                  <a:cs typeface="Roboto" panose="02000000000000000000" pitchFamily="2" charset="0"/>
                </a:rPr>
                <a:t>xác thực sinh trắc học (Biometric)</a:t>
              </a:r>
              <a:endParaRPr lang="en-US" sz="20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16" name="Graphic 15" descr="Completed outline">
              <a:extLst>
                <a:ext uri="{FF2B5EF4-FFF2-40B4-BE49-F238E27FC236}">
                  <a16:creationId xmlns:a16="http://schemas.microsoft.com/office/drawing/2014/main" id="{C37E00B7-7BC7-1E3F-EB19-206DCA73F97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7294" y="5021232"/>
              <a:ext cx="289494" cy="289494"/>
            </a:xfrm>
            <a:prstGeom prst="rect">
              <a:avLst/>
            </a:prstGeom>
          </p:spPr>
        </p:pic>
      </p:grpSp>
    </p:spTree>
    <p:extLst>
      <p:ext uri="{BB962C8B-B14F-4D97-AF65-F5344CB8AC3E}">
        <p14:creationId xmlns:p14="http://schemas.microsoft.com/office/powerpoint/2010/main" val="3966917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par>
                                <p:cTn id="8" presetID="2" presetClass="entr" presetSubtype="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1"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1000" fill="hold"/>
                                        <p:tgtEl>
                                          <p:spTgt spid="15"/>
                                        </p:tgtEl>
                                        <p:attrNameLst>
                                          <p:attrName>ppt_x</p:attrName>
                                        </p:attrNameLst>
                                      </p:cBhvr>
                                      <p:tavLst>
                                        <p:tav tm="0">
                                          <p:val>
                                            <p:strVal val="#ppt_x"/>
                                          </p:val>
                                        </p:tav>
                                        <p:tav tm="100000">
                                          <p:val>
                                            <p:strVal val="#ppt_x"/>
                                          </p:val>
                                        </p:tav>
                                      </p:tavLst>
                                    </p:anim>
                                    <p:anim calcmode="lin" valueType="num">
                                      <p:cBhvr additive="base">
                                        <p:cTn id="15" dur="1000" fill="hold"/>
                                        <p:tgtEl>
                                          <p:spTgt spid="15"/>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1000" fill="hold"/>
                                        <p:tgtEl>
                                          <p:spTgt spid="23"/>
                                        </p:tgtEl>
                                        <p:attrNameLst>
                                          <p:attrName>ppt_x</p:attrName>
                                        </p:attrNameLst>
                                      </p:cBhvr>
                                      <p:tavLst>
                                        <p:tav tm="0">
                                          <p:val>
                                            <p:strVal val="#ppt_x"/>
                                          </p:val>
                                        </p:tav>
                                        <p:tav tm="100000">
                                          <p:val>
                                            <p:strVal val="#ppt_x"/>
                                          </p:val>
                                        </p:tav>
                                      </p:tavLst>
                                    </p:anim>
                                    <p:anim calcmode="lin" valueType="num">
                                      <p:cBhvr additive="base">
                                        <p:cTn id="19" dur="1000" fill="hold"/>
                                        <p:tgtEl>
                                          <p:spTgt spid="23"/>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1250" fill="hold"/>
                                        <p:tgtEl>
                                          <p:spTgt spid="2"/>
                                        </p:tgtEl>
                                        <p:attrNameLst>
                                          <p:attrName>ppt_x</p:attrName>
                                        </p:attrNameLst>
                                      </p:cBhvr>
                                      <p:tavLst>
                                        <p:tav tm="0">
                                          <p:val>
                                            <p:strVal val="#ppt_x"/>
                                          </p:val>
                                        </p:tav>
                                        <p:tav tm="100000">
                                          <p:val>
                                            <p:strVal val="#ppt_x"/>
                                          </p:val>
                                        </p:tav>
                                      </p:tavLst>
                                    </p:anim>
                                    <p:anim calcmode="lin" valueType="num">
                                      <p:cBhvr additive="base">
                                        <p:cTn id="23" dur="1250" fill="hold"/>
                                        <p:tgtEl>
                                          <p:spTgt spid="2"/>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1250" fill="hold"/>
                                        <p:tgtEl>
                                          <p:spTgt spid="11"/>
                                        </p:tgtEl>
                                        <p:attrNameLst>
                                          <p:attrName>ppt_x</p:attrName>
                                        </p:attrNameLst>
                                      </p:cBhvr>
                                      <p:tavLst>
                                        <p:tav tm="0">
                                          <p:val>
                                            <p:strVal val="#ppt_x"/>
                                          </p:val>
                                        </p:tav>
                                        <p:tav tm="100000">
                                          <p:val>
                                            <p:strVal val="#ppt_x"/>
                                          </p:val>
                                        </p:tav>
                                      </p:tavLst>
                                    </p:anim>
                                    <p:anim calcmode="lin" valueType="num">
                                      <p:cBhvr additive="base">
                                        <p:cTn id="27" dur="1250" fill="hold"/>
                                        <p:tgtEl>
                                          <p:spTgt spid="11"/>
                                        </p:tgtEl>
                                        <p:attrNameLst>
                                          <p:attrName>ppt_y</p:attrName>
                                        </p:attrNameLst>
                                      </p:cBhvr>
                                      <p:tavLst>
                                        <p:tav tm="0">
                                          <p:val>
                                            <p:strVal val="0-#ppt_h/2"/>
                                          </p:val>
                                        </p:tav>
                                        <p:tav tm="100000">
                                          <p:val>
                                            <p:strVal val="#ppt_y"/>
                                          </p:val>
                                        </p:tav>
                                      </p:tavLst>
                                    </p:anim>
                                  </p:childTnLst>
                                </p:cTn>
                              </p:par>
                              <p:par>
                                <p:cTn id="28" presetID="2" presetClass="entr" presetSubtype="1"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1500" fill="hold"/>
                                        <p:tgtEl>
                                          <p:spTgt spid="32"/>
                                        </p:tgtEl>
                                        <p:attrNameLst>
                                          <p:attrName>ppt_x</p:attrName>
                                        </p:attrNameLst>
                                      </p:cBhvr>
                                      <p:tavLst>
                                        <p:tav tm="0">
                                          <p:val>
                                            <p:strVal val="#ppt_x"/>
                                          </p:val>
                                        </p:tav>
                                        <p:tav tm="100000">
                                          <p:val>
                                            <p:strVal val="#ppt_x"/>
                                          </p:val>
                                        </p:tav>
                                      </p:tavLst>
                                    </p:anim>
                                    <p:anim calcmode="lin" valueType="num">
                                      <p:cBhvr additive="base">
                                        <p:cTn id="31" dur="1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05C52B3-6C81-BEDD-92B0-4FBCDB295DA4}"/>
              </a:ext>
            </a:extLst>
          </p:cNvPr>
          <p:cNvSpPr/>
          <p:nvPr/>
        </p:nvSpPr>
        <p:spPr>
          <a:xfrm rot="16200000">
            <a:off x="6931270" y="1597267"/>
            <a:ext cx="6858004" cy="3663462"/>
          </a:xfrm>
          <a:prstGeom prst="rect">
            <a:avLst/>
          </a:prstGeom>
          <a:pattFill prst="wdDn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567328F-B4D4-F938-872B-75FFC776C489}"/>
              </a:ext>
            </a:extLst>
          </p:cNvPr>
          <p:cNvSpPr txBox="1"/>
          <p:nvPr/>
        </p:nvSpPr>
        <p:spPr>
          <a:xfrm>
            <a:off x="1772338" y="426774"/>
            <a:ext cx="3475616" cy="553998"/>
          </a:xfrm>
          <a:prstGeom prst="rect">
            <a:avLst/>
          </a:prstGeom>
          <a:noFill/>
        </p:spPr>
        <p:txBody>
          <a:bodyPr wrap="square" rtlCol="0">
            <a:spAutoFit/>
          </a:bodyPr>
          <a:lstStyle/>
          <a:p>
            <a:r>
              <a:rPr lang="en-US" sz="3000" b="1" dirty="0">
                <a:solidFill>
                  <a:srgbClr val="113D70"/>
                </a:solidFill>
                <a:latin typeface="Roboto" panose="02000000000000000000" pitchFamily="2" charset="0"/>
                <a:ea typeface="Roboto" panose="02000000000000000000" pitchFamily="2" charset="0"/>
                <a:cs typeface="Roboto" panose="02000000000000000000" pitchFamily="2" charset="0"/>
              </a:rPr>
              <a:t>TỔNG QUAN</a:t>
            </a:r>
          </a:p>
        </p:txBody>
      </p:sp>
      <p:sp>
        <p:nvSpPr>
          <p:cNvPr id="9" name="Rectangle 8">
            <a:extLst>
              <a:ext uri="{FF2B5EF4-FFF2-40B4-BE49-F238E27FC236}">
                <a16:creationId xmlns:a16="http://schemas.microsoft.com/office/drawing/2014/main" id="{71EE87A4-BC81-2941-1E94-25C4887EF4BB}"/>
              </a:ext>
            </a:extLst>
          </p:cNvPr>
          <p:cNvSpPr/>
          <p:nvPr/>
        </p:nvSpPr>
        <p:spPr>
          <a:xfrm>
            <a:off x="0" y="4480503"/>
            <a:ext cx="8528541" cy="2377497"/>
          </a:xfrm>
          <a:prstGeom prst="rect">
            <a:avLst/>
          </a:prstGeom>
          <a:gradFill flip="none" rotWithShape="1">
            <a:gsLst>
              <a:gs pos="0">
                <a:srgbClr val="13447E"/>
              </a:gs>
              <a:gs pos="100000">
                <a:srgbClr val="061A31"/>
              </a:gs>
              <a:gs pos="100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collage of a driver's license&#10;&#10;Description automatically generated">
            <a:extLst>
              <a:ext uri="{FF2B5EF4-FFF2-40B4-BE49-F238E27FC236}">
                <a16:creationId xmlns:a16="http://schemas.microsoft.com/office/drawing/2014/main" id="{5F6598DC-796D-FF17-4FFD-AE772C5665B1}"/>
              </a:ext>
            </a:extLst>
          </p:cNvPr>
          <p:cNvPicPr>
            <a:picLocks noChangeAspect="1"/>
          </p:cNvPicPr>
          <p:nvPr/>
        </p:nvPicPr>
        <p:blipFill rotWithShape="1">
          <a:blip r:embed="rId2">
            <a:extLst>
              <a:ext uri="{28A0092B-C50C-407E-A947-70E740481C1C}">
                <a14:useLocalDpi xmlns:a14="http://schemas.microsoft.com/office/drawing/2010/main" val="0"/>
              </a:ext>
            </a:extLst>
          </a:blip>
          <a:srcRect b="3911"/>
          <a:stretch/>
        </p:blipFill>
        <p:spPr>
          <a:xfrm>
            <a:off x="8678037" y="499309"/>
            <a:ext cx="3398651" cy="3707966"/>
          </a:xfrm>
          <a:prstGeom prst="rect">
            <a:avLst/>
          </a:prstGeom>
        </p:spPr>
      </p:pic>
      <p:sp>
        <p:nvSpPr>
          <p:cNvPr id="29" name="TextBox 28">
            <a:extLst>
              <a:ext uri="{FF2B5EF4-FFF2-40B4-BE49-F238E27FC236}">
                <a16:creationId xmlns:a16="http://schemas.microsoft.com/office/drawing/2014/main" id="{70255AF6-D791-AF02-7B4B-98AD91385D9F}"/>
              </a:ext>
            </a:extLst>
          </p:cNvPr>
          <p:cNvSpPr txBox="1"/>
          <p:nvPr/>
        </p:nvSpPr>
        <p:spPr>
          <a:xfrm>
            <a:off x="352121" y="5669251"/>
            <a:ext cx="7206820" cy="584775"/>
          </a:xfrm>
          <a:prstGeom prst="rect">
            <a:avLst/>
          </a:prstGeom>
          <a:noFill/>
        </p:spPr>
        <p:txBody>
          <a:bodyPr wrap="square" rtlCol="0">
            <a:spAutoFit/>
          </a:bodyPr>
          <a:lstStyle/>
          <a:p>
            <a:pPr algn="just"/>
            <a:r>
              <a:rPr lang="en-US" sz="1600" dirty="0">
                <a:solidFill>
                  <a:schemeClr val="bg1"/>
                </a:solidFill>
                <a:latin typeface="Roboto" panose="02000000000000000000" pitchFamily="2" charset="0"/>
                <a:ea typeface="Roboto" panose="02000000000000000000" pitchFamily="2" charset="0"/>
                <a:cs typeface="Roboto" panose="02000000000000000000" pitchFamily="2" charset="0"/>
              </a:rPr>
              <a:t>Giải pháp của sự kết hợp hoàn hảo giữa dịch vụ xác thực thẻ Căn cước công dân gắn Chip của Bộ Công an và công nghệ AI tiên tiến. </a:t>
            </a:r>
          </a:p>
        </p:txBody>
      </p:sp>
      <p:pic>
        <p:nvPicPr>
          <p:cNvPr id="32" name="Picture 31" descr="A hand holding a card&#10;&#10;Description automatically generated">
            <a:extLst>
              <a:ext uri="{FF2B5EF4-FFF2-40B4-BE49-F238E27FC236}">
                <a16:creationId xmlns:a16="http://schemas.microsoft.com/office/drawing/2014/main" id="{B6B69707-D51F-4620-38DB-08B385BCA3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0946" y="4626290"/>
            <a:ext cx="3398651" cy="2085922"/>
          </a:xfrm>
          <a:prstGeom prst="rect">
            <a:avLst/>
          </a:prstGeom>
        </p:spPr>
      </p:pic>
      <p:pic>
        <p:nvPicPr>
          <p:cNvPr id="38" name="Graphic 37" descr="Warning with solid fill">
            <a:extLst>
              <a:ext uri="{FF2B5EF4-FFF2-40B4-BE49-F238E27FC236}">
                <a16:creationId xmlns:a16="http://schemas.microsoft.com/office/drawing/2014/main" id="{8C79DA1B-F5C1-3731-B80F-99E8BDC5CD2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039791" y="-103679"/>
            <a:ext cx="914400" cy="914400"/>
          </a:xfrm>
          <a:prstGeom prst="rect">
            <a:avLst/>
          </a:prstGeom>
        </p:spPr>
      </p:pic>
      <p:pic>
        <p:nvPicPr>
          <p:cNvPr id="42" name="Graphic 41" descr="Arrow: Straight with solid fill">
            <a:extLst>
              <a:ext uri="{FF2B5EF4-FFF2-40B4-BE49-F238E27FC236}">
                <a16:creationId xmlns:a16="http://schemas.microsoft.com/office/drawing/2014/main" id="{12E3B23D-8F25-4EC0-9AF2-1A24C5FFE62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a:off x="7691347" y="5524564"/>
            <a:ext cx="1217895" cy="914400"/>
          </a:xfrm>
          <a:prstGeom prst="rect">
            <a:avLst/>
          </a:prstGeom>
        </p:spPr>
      </p:pic>
      <p:grpSp>
        <p:nvGrpSpPr>
          <p:cNvPr id="53" name="Group 52">
            <a:extLst>
              <a:ext uri="{FF2B5EF4-FFF2-40B4-BE49-F238E27FC236}">
                <a16:creationId xmlns:a16="http://schemas.microsoft.com/office/drawing/2014/main" id="{4C29A4D4-223D-1C93-76D9-9D2AD843037E}"/>
              </a:ext>
            </a:extLst>
          </p:cNvPr>
          <p:cNvGrpSpPr/>
          <p:nvPr/>
        </p:nvGrpSpPr>
        <p:grpSpPr>
          <a:xfrm>
            <a:off x="1086245" y="1317245"/>
            <a:ext cx="7032029" cy="584775"/>
            <a:chOff x="1090527" y="1317245"/>
            <a:chExt cx="7032029" cy="584775"/>
          </a:xfrm>
        </p:grpSpPr>
        <p:sp>
          <p:nvSpPr>
            <p:cNvPr id="10" name="TextBox 9">
              <a:extLst>
                <a:ext uri="{FF2B5EF4-FFF2-40B4-BE49-F238E27FC236}">
                  <a16:creationId xmlns:a16="http://schemas.microsoft.com/office/drawing/2014/main" id="{68E9C041-1793-8844-8D02-427BEC1D1080}"/>
                </a:ext>
              </a:extLst>
            </p:cNvPr>
            <p:cNvSpPr txBox="1"/>
            <p:nvPr/>
          </p:nvSpPr>
          <p:spPr>
            <a:xfrm>
              <a:off x="1467181" y="1317245"/>
              <a:ext cx="6655375" cy="584775"/>
            </a:xfrm>
            <a:prstGeom prst="rect">
              <a:avLst/>
            </a:prstGeom>
            <a:noFill/>
          </p:spPr>
          <p:txBody>
            <a:bodyPr wrap="square" rtlCol="0">
              <a:spAutoFit/>
            </a:bodyPr>
            <a:lstStyle/>
            <a:p>
              <a:r>
                <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Công nghệ ngày càng phát triển, những hành vi giả mạo danh tính trong quy trình xác thực ngày càng tinh vi và ngày càng tăng.</a:t>
              </a:r>
            </a:p>
          </p:txBody>
        </p:sp>
        <p:grpSp>
          <p:nvGrpSpPr>
            <p:cNvPr id="46" name="Group 45">
              <a:extLst>
                <a:ext uri="{FF2B5EF4-FFF2-40B4-BE49-F238E27FC236}">
                  <a16:creationId xmlns:a16="http://schemas.microsoft.com/office/drawing/2014/main" id="{E66CE753-E546-9D66-810A-D05DC39178A6}"/>
                </a:ext>
              </a:extLst>
            </p:cNvPr>
            <p:cNvGrpSpPr/>
            <p:nvPr/>
          </p:nvGrpSpPr>
          <p:grpSpPr>
            <a:xfrm>
              <a:off x="1090527" y="1362933"/>
              <a:ext cx="346447" cy="346447"/>
              <a:chOff x="611246" y="1918189"/>
              <a:chExt cx="553998" cy="553998"/>
            </a:xfrm>
          </p:grpSpPr>
          <p:sp>
            <p:nvSpPr>
              <p:cNvPr id="45" name="Oval 44">
                <a:extLst>
                  <a:ext uri="{FF2B5EF4-FFF2-40B4-BE49-F238E27FC236}">
                    <a16:creationId xmlns:a16="http://schemas.microsoft.com/office/drawing/2014/main" id="{17A945F0-6180-B9DE-DBF8-78B00A8C5E89}"/>
                  </a:ext>
                </a:extLst>
              </p:cNvPr>
              <p:cNvSpPr/>
              <p:nvPr/>
            </p:nvSpPr>
            <p:spPr>
              <a:xfrm>
                <a:off x="611246" y="1918189"/>
                <a:ext cx="553998" cy="553998"/>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descr="Right pointing backhand index outline">
                <a:extLst>
                  <a:ext uri="{FF2B5EF4-FFF2-40B4-BE49-F238E27FC236}">
                    <a16:creationId xmlns:a16="http://schemas.microsoft.com/office/drawing/2014/main" id="{89CBD30F-4B24-48BC-D8AA-7C8F397DCF7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6972" y="2002125"/>
                <a:ext cx="412827" cy="412827"/>
              </a:xfrm>
              <a:prstGeom prst="rect">
                <a:avLst/>
              </a:prstGeom>
            </p:spPr>
          </p:pic>
        </p:grpSp>
      </p:grpSp>
      <p:grpSp>
        <p:nvGrpSpPr>
          <p:cNvPr id="54" name="Group 53">
            <a:extLst>
              <a:ext uri="{FF2B5EF4-FFF2-40B4-BE49-F238E27FC236}">
                <a16:creationId xmlns:a16="http://schemas.microsoft.com/office/drawing/2014/main" id="{0A4EEF0A-4149-B5EC-A564-00422126B696}"/>
              </a:ext>
            </a:extLst>
          </p:cNvPr>
          <p:cNvGrpSpPr/>
          <p:nvPr/>
        </p:nvGrpSpPr>
        <p:grpSpPr>
          <a:xfrm>
            <a:off x="1086245" y="2226124"/>
            <a:ext cx="7032029" cy="357437"/>
            <a:chOff x="1090527" y="2526790"/>
            <a:chExt cx="7032029" cy="357437"/>
          </a:xfrm>
        </p:grpSpPr>
        <p:sp>
          <p:nvSpPr>
            <p:cNvPr id="21" name="TextBox 20">
              <a:extLst>
                <a:ext uri="{FF2B5EF4-FFF2-40B4-BE49-F238E27FC236}">
                  <a16:creationId xmlns:a16="http://schemas.microsoft.com/office/drawing/2014/main" id="{C660F292-A07E-A502-2F93-6F0281DDA8E7}"/>
                </a:ext>
              </a:extLst>
            </p:cNvPr>
            <p:cNvSpPr txBox="1"/>
            <p:nvPr/>
          </p:nvSpPr>
          <p:spPr>
            <a:xfrm>
              <a:off x="1479004" y="2545673"/>
              <a:ext cx="6643552" cy="338554"/>
            </a:xfrm>
            <a:prstGeom prst="rect">
              <a:avLst/>
            </a:prstGeom>
            <a:noFill/>
          </p:spPr>
          <p:txBody>
            <a:bodyPr wrap="square" rtlCol="0">
              <a:spAutoFit/>
            </a:bodyPr>
            <a:lstStyle/>
            <a:p>
              <a:r>
                <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Chỉ sử dụng AI thuần túy để chống giả mạo xác thực là chưa đủ.</a:t>
              </a:r>
            </a:p>
          </p:txBody>
        </p:sp>
        <p:grpSp>
          <p:nvGrpSpPr>
            <p:cNvPr id="47" name="Group 46">
              <a:extLst>
                <a:ext uri="{FF2B5EF4-FFF2-40B4-BE49-F238E27FC236}">
                  <a16:creationId xmlns:a16="http://schemas.microsoft.com/office/drawing/2014/main" id="{E7BC1F3E-500A-9DCB-FEE3-2B46648C8BF4}"/>
                </a:ext>
              </a:extLst>
            </p:cNvPr>
            <p:cNvGrpSpPr/>
            <p:nvPr/>
          </p:nvGrpSpPr>
          <p:grpSpPr>
            <a:xfrm>
              <a:off x="1090527" y="2526790"/>
              <a:ext cx="346447" cy="346447"/>
              <a:chOff x="611246" y="1918189"/>
              <a:chExt cx="553998" cy="553998"/>
            </a:xfrm>
          </p:grpSpPr>
          <p:sp>
            <p:nvSpPr>
              <p:cNvPr id="48" name="Oval 47">
                <a:extLst>
                  <a:ext uri="{FF2B5EF4-FFF2-40B4-BE49-F238E27FC236}">
                    <a16:creationId xmlns:a16="http://schemas.microsoft.com/office/drawing/2014/main" id="{88359E6E-0230-33C7-7949-BEE6306FE965}"/>
                  </a:ext>
                </a:extLst>
              </p:cNvPr>
              <p:cNvSpPr/>
              <p:nvPr/>
            </p:nvSpPr>
            <p:spPr>
              <a:xfrm>
                <a:off x="611246" y="1918189"/>
                <a:ext cx="553998" cy="553998"/>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Graphic 48" descr="Right pointing backhand index outline">
                <a:extLst>
                  <a:ext uri="{FF2B5EF4-FFF2-40B4-BE49-F238E27FC236}">
                    <a16:creationId xmlns:a16="http://schemas.microsoft.com/office/drawing/2014/main" id="{41501377-C065-DD3C-63A0-BF03B5F6F9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6972" y="2002125"/>
                <a:ext cx="412827" cy="412827"/>
              </a:xfrm>
              <a:prstGeom prst="rect">
                <a:avLst/>
              </a:prstGeom>
            </p:spPr>
          </p:pic>
        </p:grpSp>
      </p:grpSp>
      <p:grpSp>
        <p:nvGrpSpPr>
          <p:cNvPr id="55" name="Group 54">
            <a:extLst>
              <a:ext uri="{FF2B5EF4-FFF2-40B4-BE49-F238E27FC236}">
                <a16:creationId xmlns:a16="http://schemas.microsoft.com/office/drawing/2014/main" id="{04200C5E-2A74-5C91-3078-1F721931211E}"/>
              </a:ext>
            </a:extLst>
          </p:cNvPr>
          <p:cNvGrpSpPr/>
          <p:nvPr/>
        </p:nvGrpSpPr>
        <p:grpSpPr>
          <a:xfrm>
            <a:off x="1092156" y="2989886"/>
            <a:ext cx="7020206" cy="584775"/>
            <a:chOff x="1090527" y="3383172"/>
            <a:chExt cx="7020206" cy="584775"/>
          </a:xfrm>
        </p:grpSpPr>
        <p:sp>
          <p:nvSpPr>
            <p:cNvPr id="27" name="TextBox 26">
              <a:extLst>
                <a:ext uri="{FF2B5EF4-FFF2-40B4-BE49-F238E27FC236}">
                  <a16:creationId xmlns:a16="http://schemas.microsoft.com/office/drawing/2014/main" id="{994E87D8-6A2E-C1E0-8B67-2DF22EF54D05}"/>
                </a:ext>
              </a:extLst>
            </p:cNvPr>
            <p:cNvSpPr txBox="1"/>
            <p:nvPr/>
          </p:nvSpPr>
          <p:spPr>
            <a:xfrm>
              <a:off x="1467181" y="3383172"/>
              <a:ext cx="6643552" cy="584775"/>
            </a:xfrm>
            <a:prstGeom prst="rect">
              <a:avLst/>
            </a:prstGeom>
            <a:noFill/>
          </p:spPr>
          <p:txBody>
            <a:bodyPr wrap="square" rtlCol="0">
              <a:spAutoFit/>
            </a:bodyPr>
            <a:lstStyle/>
            <a:p>
              <a:r>
                <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Quy trình thẩm định, phê duyệt giao dịch tốn kém và thời gian thẩm định cần nhiều thời gian.</a:t>
              </a:r>
            </a:p>
          </p:txBody>
        </p:sp>
        <p:grpSp>
          <p:nvGrpSpPr>
            <p:cNvPr id="50" name="Group 49">
              <a:extLst>
                <a:ext uri="{FF2B5EF4-FFF2-40B4-BE49-F238E27FC236}">
                  <a16:creationId xmlns:a16="http://schemas.microsoft.com/office/drawing/2014/main" id="{9D94B013-211D-54F6-075A-250BBFF6CB25}"/>
                </a:ext>
              </a:extLst>
            </p:cNvPr>
            <p:cNvGrpSpPr/>
            <p:nvPr/>
          </p:nvGrpSpPr>
          <p:grpSpPr>
            <a:xfrm>
              <a:off x="1090527" y="3435274"/>
              <a:ext cx="346447" cy="346447"/>
              <a:chOff x="611246" y="1918189"/>
              <a:chExt cx="553998" cy="553998"/>
            </a:xfrm>
          </p:grpSpPr>
          <p:sp>
            <p:nvSpPr>
              <p:cNvPr id="51" name="Oval 50">
                <a:extLst>
                  <a:ext uri="{FF2B5EF4-FFF2-40B4-BE49-F238E27FC236}">
                    <a16:creationId xmlns:a16="http://schemas.microsoft.com/office/drawing/2014/main" id="{8BEE954D-DB06-7702-45FC-34890C36D3AA}"/>
                  </a:ext>
                </a:extLst>
              </p:cNvPr>
              <p:cNvSpPr/>
              <p:nvPr/>
            </p:nvSpPr>
            <p:spPr>
              <a:xfrm>
                <a:off x="611246" y="1918189"/>
                <a:ext cx="553998" cy="553998"/>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Graphic 51" descr="Right pointing backhand index outline">
                <a:extLst>
                  <a:ext uri="{FF2B5EF4-FFF2-40B4-BE49-F238E27FC236}">
                    <a16:creationId xmlns:a16="http://schemas.microsoft.com/office/drawing/2014/main" id="{D661F6B5-306F-DFD8-94B6-206FA507D81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6972" y="2002125"/>
                <a:ext cx="412827" cy="412827"/>
              </a:xfrm>
              <a:prstGeom prst="rect">
                <a:avLst/>
              </a:prstGeom>
            </p:spPr>
          </p:pic>
        </p:grpSp>
      </p:grpSp>
      <p:sp>
        <p:nvSpPr>
          <p:cNvPr id="2" name="TextBox 1">
            <a:extLst>
              <a:ext uri="{FF2B5EF4-FFF2-40B4-BE49-F238E27FC236}">
                <a16:creationId xmlns:a16="http://schemas.microsoft.com/office/drawing/2014/main" id="{224A6985-D292-FA0F-7095-6708A897423B}"/>
              </a:ext>
            </a:extLst>
          </p:cNvPr>
          <p:cNvSpPr txBox="1"/>
          <p:nvPr/>
        </p:nvSpPr>
        <p:spPr>
          <a:xfrm>
            <a:off x="451373" y="4808101"/>
            <a:ext cx="2641929" cy="707886"/>
          </a:xfrm>
          <a:prstGeom prst="rect">
            <a:avLst/>
          </a:prstGeom>
          <a:noFill/>
        </p:spPr>
        <p:txBody>
          <a:bodyPr wrap="square" rtlCol="0">
            <a:spAutoFit/>
          </a:bodyPr>
          <a:lstStyle/>
          <a:p>
            <a:pPr algn="ctr"/>
            <a:r>
              <a:rPr lang="en-US" sz="4000" dirty="0">
                <a:solidFill>
                  <a:srgbClr val="FFC000"/>
                </a:solidFill>
                <a:latin typeface="Cavolini" panose="020B0502040204020203" pitchFamily="66" charset="0"/>
                <a:cs typeface="Cavolini" panose="020B0502040204020203" pitchFamily="66" charset="0"/>
              </a:rPr>
              <a:t>CHECKID</a:t>
            </a:r>
          </a:p>
        </p:txBody>
      </p:sp>
      <p:sp>
        <p:nvSpPr>
          <p:cNvPr id="4" name="Hexagon 3">
            <a:extLst>
              <a:ext uri="{FF2B5EF4-FFF2-40B4-BE49-F238E27FC236}">
                <a16:creationId xmlns:a16="http://schemas.microsoft.com/office/drawing/2014/main" id="{9EF20B7B-536C-33F5-415A-DF95D92DE6BA}"/>
              </a:ext>
            </a:extLst>
          </p:cNvPr>
          <p:cNvSpPr/>
          <p:nvPr/>
        </p:nvSpPr>
        <p:spPr>
          <a:xfrm>
            <a:off x="1253638" y="617042"/>
            <a:ext cx="200207" cy="172592"/>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xagon 4">
            <a:extLst>
              <a:ext uri="{FF2B5EF4-FFF2-40B4-BE49-F238E27FC236}">
                <a16:creationId xmlns:a16="http://schemas.microsoft.com/office/drawing/2014/main" id="{CC87ADF9-C521-D091-ACF8-B3887768DDF7}"/>
              </a:ext>
            </a:extLst>
          </p:cNvPr>
          <p:cNvSpPr/>
          <p:nvPr/>
        </p:nvSpPr>
        <p:spPr>
          <a:xfrm>
            <a:off x="563302" y="515082"/>
            <a:ext cx="436755" cy="376512"/>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exagon 5">
            <a:extLst>
              <a:ext uri="{FF2B5EF4-FFF2-40B4-BE49-F238E27FC236}">
                <a16:creationId xmlns:a16="http://schemas.microsoft.com/office/drawing/2014/main" id="{71EEC31D-8B83-DFF0-F7A6-D3C8EBFAF924}"/>
              </a:ext>
            </a:extLst>
          </p:cNvPr>
          <p:cNvSpPr/>
          <p:nvPr/>
        </p:nvSpPr>
        <p:spPr>
          <a:xfrm>
            <a:off x="-335872" y="353521"/>
            <a:ext cx="687993" cy="593097"/>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26913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ppt_x"/>
                                          </p:val>
                                        </p:tav>
                                        <p:tav tm="100000">
                                          <p:val>
                                            <p:strVal val="#ppt_x"/>
                                          </p:val>
                                        </p:tav>
                                      </p:tavLst>
                                    </p:anim>
                                    <p:anim calcmode="lin" valueType="num">
                                      <p:cBhvr additive="base">
                                        <p:cTn id="8"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childTnLst>
                                </p:cTn>
                              </p:par>
                              <p:par>
                                <p:cTn id="16" presetID="22" presetClass="entr" presetSubtype="4"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down)">
                                      <p:cBhvr>
                                        <p:cTn id="18" dur="500"/>
                                        <p:tgtEl>
                                          <p:spTgt spid="32"/>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750" fill="hold"/>
                                        <p:tgtEl>
                                          <p:spTgt spid="2"/>
                                        </p:tgtEl>
                                        <p:attrNameLst>
                                          <p:attrName>ppt_x</p:attrName>
                                        </p:attrNameLst>
                                      </p:cBhvr>
                                      <p:tavLst>
                                        <p:tav tm="0">
                                          <p:val>
                                            <p:strVal val="0-#ppt_w/2"/>
                                          </p:val>
                                        </p:tav>
                                        <p:tav tm="100000">
                                          <p:val>
                                            <p:strVal val="#ppt_x"/>
                                          </p:val>
                                        </p:tav>
                                      </p:tavLst>
                                    </p:anim>
                                    <p:anim calcmode="lin" valueType="num">
                                      <p:cBhvr additive="base">
                                        <p:cTn id="22"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D862B2E-EC98-1B1E-C761-F81DC2032136}"/>
              </a:ext>
            </a:extLst>
          </p:cNvPr>
          <p:cNvSpPr/>
          <p:nvPr/>
        </p:nvSpPr>
        <p:spPr>
          <a:xfrm rot="16200000">
            <a:off x="6994935" y="1660933"/>
            <a:ext cx="6869477" cy="352465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B2AAA16-7268-4CB2-8553-0DF7E875CFC2}"/>
              </a:ext>
            </a:extLst>
          </p:cNvPr>
          <p:cNvSpPr/>
          <p:nvPr/>
        </p:nvSpPr>
        <p:spPr>
          <a:xfrm>
            <a:off x="8667347" y="278061"/>
            <a:ext cx="2918297" cy="6297836"/>
          </a:xfrm>
          <a:prstGeom prst="rect">
            <a:avLst/>
          </a:pr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B1213AC-BFAE-0E5A-E0E3-586C1A4C2E7F}"/>
              </a:ext>
            </a:extLst>
          </p:cNvPr>
          <p:cNvSpPr/>
          <p:nvPr/>
        </p:nvSpPr>
        <p:spPr>
          <a:xfrm>
            <a:off x="0" y="0"/>
            <a:ext cx="8745171" cy="6858000"/>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CB9C7B-6372-D095-FD28-BBA35BDCC0E2}"/>
              </a:ext>
            </a:extLst>
          </p:cNvPr>
          <p:cNvSpPr txBox="1"/>
          <p:nvPr/>
        </p:nvSpPr>
        <p:spPr>
          <a:xfrm>
            <a:off x="785556" y="140209"/>
            <a:ext cx="7607005" cy="584775"/>
          </a:xfrm>
          <a:prstGeom prst="rect">
            <a:avLst/>
          </a:prstGeom>
          <a:noFill/>
        </p:spPr>
        <p:txBody>
          <a:bodyPr wrap="square" rtlCol="0">
            <a:spAutoFit/>
          </a:bodyPr>
          <a:lstStyle/>
          <a:p>
            <a:r>
              <a:rPr lang="en-US" sz="3200" b="1" dirty="0">
                <a:solidFill>
                  <a:srgbClr val="FFC000"/>
                </a:solidFill>
                <a:latin typeface="Roboto" panose="02000000000000000000" pitchFamily="2" charset="0"/>
                <a:ea typeface="Roboto" panose="02000000000000000000" pitchFamily="2" charset="0"/>
                <a:cs typeface="Roboto" panose="02000000000000000000" pitchFamily="2" charset="0"/>
              </a:rPr>
              <a:t>Các Trường Hợp Sử Dụng </a:t>
            </a:r>
            <a:r>
              <a:rPr lang="en-US" sz="3200" b="1" dirty="0" err="1">
                <a:solidFill>
                  <a:srgbClr val="FFC000"/>
                </a:solidFill>
                <a:latin typeface="Roboto" panose="02000000000000000000" pitchFamily="2" charset="0"/>
                <a:ea typeface="Roboto" panose="02000000000000000000" pitchFamily="2" charset="0"/>
                <a:cs typeface="Roboto" panose="02000000000000000000" pitchFamily="2" charset="0"/>
              </a:rPr>
              <a:t>CheckID</a:t>
            </a:r>
            <a:endParaRPr lang="en-US" sz="3200" b="1" dirty="0">
              <a:solidFill>
                <a:srgbClr val="FFC000"/>
              </a:solidFill>
              <a:latin typeface="Roboto" panose="02000000000000000000" pitchFamily="2" charset="0"/>
              <a:ea typeface="Roboto" panose="02000000000000000000" pitchFamily="2" charset="0"/>
              <a:cs typeface="Roboto" panose="02000000000000000000" pitchFamily="2" charset="0"/>
            </a:endParaRPr>
          </a:p>
        </p:txBody>
      </p:sp>
      <p:pic>
        <p:nvPicPr>
          <p:cNvPr id="11" name="Picture 10">
            <a:extLst>
              <a:ext uri="{FF2B5EF4-FFF2-40B4-BE49-F238E27FC236}">
                <a16:creationId xmlns:a16="http://schemas.microsoft.com/office/drawing/2014/main" id="{54114855-719B-2C94-C481-1F2D6E2FB211}"/>
              </a:ext>
            </a:extLst>
          </p:cNvPr>
          <p:cNvPicPr>
            <a:picLocks noChangeAspect="1"/>
          </p:cNvPicPr>
          <p:nvPr/>
        </p:nvPicPr>
        <p:blipFill rotWithShape="1">
          <a:blip r:embed="rId2">
            <a:extLst>
              <a:ext uri="{28A0092B-C50C-407E-A947-70E740481C1C}">
                <a14:useLocalDpi xmlns:a14="http://schemas.microsoft.com/office/drawing/2010/main" val="0"/>
              </a:ext>
            </a:extLst>
          </a:blip>
          <a:srcRect l="4943" r="5600" b="2554"/>
          <a:stretch/>
        </p:blipFill>
        <p:spPr>
          <a:xfrm>
            <a:off x="8197255" y="861002"/>
            <a:ext cx="2385703" cy="2246884"/>
          </a:xfrm>
          <a:prstGeom prst="rect">
            <a:avLst/>
          </a:prstGeom>
        </p:spPr>
      </p:pic>
      <p:sp>
        <p:nvSpPr>
          <p:cNvPr id="15" name="TextBox 14">
            <a:extLst>
              <a:ext uri="{FF2B5EF4-FFF2-40B4-BE49-F238E27FC236}">
                <a16:creationId xmlns:a16="http://schemas.microsoft.com/office/drawing/2014/main" id="{C3607142-2A18-A9F9-E857-A8223C8CF4C6}"/>
              </a:ext>
            </a:extLst>
          </p:cNvPr>
          <p:cNvSpPr txBox="1"/>
          <p:nvPr/>
        </p:nvSpPr>
        <p:spPr>
          <a:xfrm>
            <a:off x="813547" y="1325704"/>
            <a:ext cx="6132007" cy="789960"/>
          </a:xfrm>
          <a:prstGeom prst="rect">
            <a:avLst/>
          </a:prstGeom>
          <a:noFill/>
        </p:spPr>
        <p:txBody>
          <a:bodyPr wrap="square" rtlCol="0" anchor="t">
            <a:spAutoFit/>
          </a:bodyPr>
          <a:lstStyle/>
          <a:p>
            <a:pPr>
              <a:lnSpc>
                <a:spcPct val="150000"/>
              </a:lnSpc>
            </a:pPr>
            <a:r>
              <a:rPr lang="en-US" sz="1600" b="0" i="0" dirty="0">
                <a:solidFill>
                  <a:schemeClr val="bg1"/>
                </a:solidFill>
                <a:effectLst/>
                <a:latin typeface="Roboto" panose="02000000000000000000" pitchFamily="2" charset="0"/>
                <a:ea typeface="Roboto" panose="02000000000000000000" pitchFamily="2" charset="0"/>
              </a:rPr>
              <a:t>Người dùng xác minh danh của </a:t>
            </a:r>
            <a:r>
              <a:rPr lang="en-US" sz="1600" dirty="0">
                <a:solidFill>
                  <a:schemeClr val="bg1"/>
                </a:solidFill>
                <a:latin typeface="Roboto" panose="02000000000000000000" pitchFamily="2" charset="0"/>
                <a:ea typeface="Roboto" panose="02000000000000000000" pitchFamily="2" charset="0"/>
              </a:rPr>
              <a:t>chính họ</a:t>
            </a:r>
            <a:r>
              <a:rPr lang="en-US" sz="1600" b="0" i="0" dirty="0">
                <a:solidFill>
                  <a:schemeClr val="bg1"/>
                </a:solidFill>
                <a:effectLst/>
                <a:latin typeface="Roboto" panose="02000000000000000000" pitchFamily="2" charset="0"/>
                <a:ea typeface="Roboto" panose="02000000000000000000" pitchFamily="2" charset="0"/>
              </a:rPr>
              <a:t> bằng điện thoại thông minh, thường là một qu</a:t>
            </a:r>
            <a:r>
              <a:rPr lang="en-US" sz="1600" dirty="0">
                <a:solidFill>
                  <a:schemeClr val="bg1"/>
                </a:solidFill>
                <a:latin typeface="Roboto" panose="02000000000000000000" pitchFamily="2" charset="0"/>
                <a:ea typeface="Roboto" panose="02000000000000000000" pitchFamily="2" charset="0"/>
              </a:rPr>
              <a:t>y trình </a:t>
            </a:r>
            <a:r>
              <a:rPr lang="en-US" sz="1600">
                <a:solidFill>
                  <a:schemeClr val="bg1"/>
                </a:solidFill>
                <a:latin typeface="Roboto" panose="02000000000000000000" pitchFamily="2" charset="0"/>
                <a:ea typeface="Roboto" panose="02000000000000000000" pitchFamily="2" charset="0"/>
              </a:rPr>
              <a:t>trực tuyến.</a:t>
            </a:r>
            <a:r>
              <a:rPr lang="en-US" sz="1600" b="0" i="0">
                <a:solidFill>
                  <a:schemeClr val="bg1"/>
                </a:solidFill>
                <a:effectLst/>
                <a:latin typeface="Roboto" panose="02000000000000000000" pitchFamily="2" charset="0"/>
                <a:ea typeface="Roboto" panose="02000000000000000000" pitchFamily="2" charset="0"/>
              </a:rPr>
              <a:t> </a:t>
            </a:r>
            <a:r>
              <a:rPr lang="en-US" sz="1600">
                <a:solidFill>
                  <a:schemeClr val="bg1"/>
                </a:solidFill>
                <a:latin typeface="Roboto" panose="02000000000000000000" pitchFamily="2" charset="0"/>
                <a:ea typeface="Roboto" panose="02000000000000000000" pitchFamily="2" charset="0"/>
              </a:rPr>
              <a:t> </a:t>
            </a:r>
            <a:endParaRPr lang="en-US" sz="16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6" name="TextBox 15">
            <a:extLst>
              <a:ext uri="{FF2B5EF4-FFF2-40B4-BE49-F238E27FC236}">
                <a16:creationId xmlns:a16="http://schemas.microsoft.com/office/drawing/2014/main" id="{5BDDD3C7-CD75-6331-77F8-8C9AB6355E09}"/>
              </a:ext>
            </a:extLst>
          </p:cNvPr>
          <p:cNvSpPr txBox="1"/>
          <p:nvPr/>
        </p:nvSpPr>
        <p:spPr>
          <a:xfrm>
            <a:off x="813547" y="2317926"/>
            <a:ext cx="6132007" cy="1159292"/>
          </a:xfrm>
          <a:prstGeom prst="rect">
            <a:avLst/>
          </a:prstGeom>
          <a:noFill/>
        </p:spPr>
        <p:txBody>
          <a:bodyPr wrap="square" rtlCol="0" anchor="t">
            <a:spAutoFit/>
          </a:bodyPr>
          <a:lstStyle/>
          <a:p>
            <a:pPr>
              <a:lnSpc>
                <a:spcPct val="150000"/>
              </a:lnSpc>
            </a:pPr>
            <a:r>
              <a:rPr lang="en-US" sz="1600" dirty="0">
                <a:solidFill>
                  <a:srgbClr val="FFC000"/>
                </a:solidFill>
                <a:latin typeface="Roboto" panose="02000000000000000000" pitchFamily="2" charset="0"/>
                <a:ea typeface="Roboto" panose="02000000000000000000" pitchFamily="2" charset="0"/>
              </a:rPr>
              <a:t>Các khách hàng </a:t>
            </a:r>
            <a:r>
              <a:rPr lang="en-US" sz="1600" dirty="0" err="1">
                <a:solidFill>
                  <a:srgbClr val="FFC000"/>
                </a:solidFill>
                <a:latin typeface="Roboto" panose="02000000000000000000" pitchFamily="2" charset="0"/>
                <a:ea typeface="Roboto" panose="02000000000000000000" pitchFamily="2" charset="0"/>
              </a:rPr>
              <a:t>CheckID</a:t>
            </a:r>
            <a:r>
              <a:rPr lang="en-US" sz="1600" dirty="0">
                <a:solidFill>
                  <a:srgbClr val="FFC000"/>
                </a:solidFill>
                <a:latin typeface="Roboto" panose="02000000000000000000" pitchFamily="2" charset="0"/>
                <a:ea typeface="Roboto" panose="02000000000000000000" pitchFamily="2" charset="0"/>
              </a:rPr>
              <a:t>:</a:t>
            </a:r>
            <a:r>
              <a:rPr lang="en-US" sz="1600" dirty="0">
                <a:solidFill>
                  <a:schemeClr val="bg1"/>
                </a:solidFill>
                <a:latin typeface="Roboto" panose="02000000000000000000" pitchFamily="2" charset="0"/>
                <a:ea typeface="Roboto" panose="02000000000000000000" pitchFamily="2" charset="0"/>
              </a:rPr>
              <a:t> Cơ quan Chứng nhận Chính phủ Việt Nam, Cơ quan chứng nhận Công cộng và một số ngân hàng sử dụng dịch vụ </a:t>
            </a:r>
            <a:r>
              <a:rPr lang="en-US" sz="1600" dirty="0" err="1">
                <a:solidFill>
                  <a:schemeClr val="bg1"/>
                </a:solidFill>
                <a:latin typeface="Roboto" panose="02000000000000000000" pitchFamily="2" charset="0"/>
                <a:ea typeface="Roboto" panose="02000000000000000000" pitchFamily="2" charset="0"/>
              </a:rPr>
              <a:t>CheckID</a:t>
            </a:r>
            <a:r>
              <a:rPr lang="en-US" sz="1600" dirty="0">
                <a:solidFill>
                  <a:schemeClr val="bg1"/>
                </a:solidFill>
                <a:latin typeface="Roboto" panose="02000000000000000000" pitchFamily="2" charset="0"/>
                <a:ea typeface="Roboto" panose="02000000000000000000" pitchFamily="2" charset="0"/>
              </a:rPr>
              <a:t>.</a:t>
            </a:r>
            <a:endParaRPr lang="en-US" sz="16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7" name="TextBox 16">
            <a:extLst>
              <a:ext uri="{FF2B5EF4-FFF2-40B4-BE49-F238E27FC236}">
                <a16:creationId xmlns:a16="http://schemas.microsoft.com/office/drawing/2014/main" id="{5E54C08C-90E0-5B74-DDE3-B6D02F82F394}"/>
              </a:ext>
            </a:extLst>
          </p:cNvPr>
          <p:cNvSpPr txBox="1"/>
          <p:nvPr/>
        </p:nvSpPr>
        <p:spPr>
          <a:xfrm>
            <a:off x="831841" y="4373004"/>
            <a:ext cx="6146769" cy="1159292"/>
          </a:xfrm>
          <a:prstGeom prst="rect">
            <a:avLst/>
          </a:prstGeom>
          <a:noFill/>
        </p:spPr>
        <p:txBody>
          <a:bodyPr wrap="square" rtlCol="0" anchor="t">
            <a:spAutoFit/>
          </a:bodyPr>
          <a:lstStyle/>
          <a:p>
            <a:pPr>
              <a:lnSpc>
                <a:spcPct val="150000"/>
              </a:lnSpc>
            </a:pPr>
            <a:r>
              <a:rPr lang="en-US" sz="1600" dirty="0">
                <a:solidFill>
                  <a:schemeClr val="bg1"/>
                </a:solidFill>
                <a:latin typeface="Roboto" panose="02000000000000000000" pitchFamily="2" charset="0"/>
                <a:ea typeface="Roboto" panose="02000000000000000000" pitchFamily="2" charset="0"/>
              </a:rPr>
              <a:t>Việc xác minh được thực hiện bởi một nhân viên có quyền truy cập vật lý vào tài liệu nhận dạng, thường là một phần của quy trình xác minh danh tính trước sự chứng kiến của người dùng.  </a:t>
            </a:r>
            <a:endParaRPr lang="en-US" sz="16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19" name="Picture 18">
            <a:extLst>
              <a:ext uri="{FF2B5EF4-FFF2-40B4-BE49-F238E27FC236}">
                <a16:creationId xmlns:a16="http://schemas.microsoft.com/office/drawing/2014/main" id="{F04A37CC-D6CD-94FB-215D-BBD4946600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9507" y="3822971"/>
            <a:ext cx="3101200" cy="1951622"/>
          </a:xfrm>
          <a:prstGeom prst="rect">
            <a:avLst/>
          </a:prstGeom>
        </p:spPr>
      </p:pic>
      <p:sp>
        <p:nvSpPr>
          <p:cNvPr id="21" name="TextBox 20">
            <a:extLst>
              <a:ext uri="{FF2B5EF4-FFF2-40B4-BE49-F238E27FC236}">
                <a16:creationId xmlns:a16="http://schemas.microsoft.com/office/drawing/2014/main" id="{53E274BB-63A4-3939-87F7-286207239983}"/>
              </a:ext>
            </a:extLst>
          </p:cNvPr>
          <p:cNvSpPr txBox="1"/>
          <p:nvPr/>
        </p:nvSpPr>
        <p:spPr>
          <a:xfrm>
            <a:off x="846603" y="5629135"/>
            <a:ext cx="6132007" cy="789960"/>
          </a:xfrm>
          <a:prstGeom prst="rect">
            <a:avLst/>
          </a:prstGeom>
          <a:noFill/>
        </p:spPr>
        <p:txBody>
          <a:bodyPr wrap="square" rtlCol="0" anchor="t">
            <a:spAutoFit/>
          </a:bodyPr>
          <a:lstStyle/>
          <a:p>
            <a:pPr>
              <a:lnSpc>
                <a:spcPct val="150000"/>
              </a:lnSpc>
            </a:pPr>
            <a:r>
              <a:rPr lang="en-US" sz="1600" i="0" dirty="0">
                <a:solidFill>
                  <a:srgbClr val="FFC000"/>
                </a:solidFill>
                <a:effectLst/>
                <a:latin typeface="Roboto" panose="02000000000000000000" pitchFamily="2" charset="0"/>
                <a:ea typeface="Roboto" panose="02000000000000000000" pitchFamily="2" charset="0"/>
              </a:rPr>
              <a:t>Các khách hàng </a:t>
            </a:r>
            <a:r>
              <a:rPr lang="en-US" sz="1600" i="0" dirty="0" err="1">
                <a:solidFill>
                  <a:srgbClr val="FFC000"/>
                </a:solidFill>
                <a:effectLst/>
                <a:latin typeface="Roboto" panose="02000000000000000000" pitchFamily="2" charset="0"/>
                <a:ea typeface="Roboto" panose="02000000000000000000" pitchFamily="2" charset="0"/>
              </a:rPr>
              <a:t>CheckID</a:t>
            </a:r>
            <a:r>
              <a:rPr lang="en-US" sz="1600" dirty="0">
                <a:solidFill>
                  <a:srgbClr val="FFC000"/>
                </a:solidFill>
                <a:latin typeface="Roboto" panose="02000000000000000000" pitchFamily="2" charset="0"/>
                <a:ea typeface="Roboto" panose="02000000000000000000" pitchFamily="2" charset="0"/>
              </a:rPr>
              <a:t>:</a:t>
            </a:r>
            <a:r>
              <a:rPr lang="en-US" sz="1600" dirty="0">
                <a:solidFill>
                  <a:schemeClr val="bg1"/>
                </a:solidFill>
                <a:latin typeface="Roboto" panose="02000000000000000000" pitchFamily="2" charset="0"/>
                <a:ea typeface="Roboto" panose="02000000000000000000" pitchFamily="2" charset="0"/>
              </a:rPr>
              <a:t> Nhân viên ngân hàng, cảnh sát hay nhân viên kiểm soát tại sân bay, biên giới.</a:t>
            </a:r>
          </a:p>
        </p:txBody>
      </p:sp>
      <p:grpSp>
        <p:nvGrpSpPr>
          <p:cNvPr id="8" name="Group 7">
            <a:extLst>
              <a:ext uri="{FF2B5EF4-FFF2-40B4-BE49-F238E27FC236}">
                <a16:creationId xmlns:a16="http://schemas.microsoft.com/office/drawing/2014/main" id="{20E0F057-C112-CC5E-C9F2-7E6106F648B9}"/>
              </a:ext>
            </a:extLst>
          </p:cNvPr>
          <p:cNvGrpSpPr/>
          <p:nvPr/>
        </p:nvGrpSpPr>
        <p:grpSpPr>
          <a:xfrm>
            <a:off x="902589" y="859145"/>
            <a:ext cx="3436148" cy="338554"/>
            <a:chOff x="846603" y="859145"/>
            <a:chExt cx="3436148" cy="338554"/>
          </a:xfrm>
        </p:grpSpPr>
        <p:sp>
          <p:nvSpPr>
            <p:cNvPr id="2" name="Rectangle 1">
              <a:extLst>
                <a:ext uri="{FF2B5EF4-FFF2-40B4-BE49-F238E27FC236}">
                  <a16:creationId xmlns:a16="http://schemas.microsoft.com/office/drawing/2014/main" id="{64C9ED4D-05D8-6826-32A9-A23127935662}"/>
                </a:ext>
              </a:extLst>
            </p:cNvPr>
            <p:cNvSpPr/>
            <p:nvPr/>
          </p:nvSpPr>
          <p:spPr>
            <a:xfrm>
              <a:off x="846603" y="894775"/>
              <a:ext cx="3436148" cy="262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D14DA4E-9423-12C6-39E7-CE2AECF85B80}"/>
                </a:ext>
              </a:extLst>
            </p:cNvPr>
            <p:cNvSpPr txBox="1"/>
            <p:nvPr/>
          </p:nvSpPr>
          <p:spPr>
            <a:xfrm>
              <a:off x="846603" y="859145"/>
              <a:ext cx="2493557" cy="338554"/>
            </a:xfrm>
            <a:prstGeom prst="rect">
              <a:avLst/>
            </a:prstGeom>
            <a:noFill/>
          </p:spPr>
          <p:txBody>
            <a:bodyPr wrap="square" rtlCol="0">
              <a:spAutoFit/>
            </a:bodyPr>
            <a:lstStyle/>
            <a:p>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TRỰC TUYẾN (ONLINE)</a:t>
              </a:r>
            </a:p>
          </p:txBody>
        </p:sp>
      </p:grpSp>
      <p:grpSp>
        <p:nvGrpSpPr>
          <p:cNvPr id="10" name="Group 9">
            <a:extLst>
              <a:ext uri="{FF2B5EF4-FFF2-40B4-BE49-F238E27FC236}">
                <a16:creationId xmlns:a16="http://schemas.microsoft.com/office/drawing/2014/main" id="{43CFED20-AD66-AFBA-F9D1-E09920BCBAC8}"/>
              </a:ext>
            </a:extLst>
          </p:cNvPr>
          <p:cNvGrpSpPr/>
          <p:nvPr/>
        </p:nvGrpSpPr>
        <p:grpSpPr>
          <a:xfrm>
            <a:off x="929040" y="3895964"/>
            <a:ext cx="3443545" cy="338554"/>
            <a:chOff x="846603" y="3772766"/>
            <a:chExt cx="3443545" cy="338554"/>
          </a:xfrm>
        </p:grpSpPr>
        <p:sp>
          <p:nvSpPr>
            <p:cNvPr id="3" name="Rectangle 2">
              <a:extLst>
                <a:ext uri="{FF2B5EF4-FFF2-40B4-BE49-F238E27FC236}">
                  <a16:creationId xmlns:a16="http://schemas.microsoft.com/office/drawing/2014/main" id="{DD97ED08-BEFC-A0B9-D011-E59608BF5E8A}"/>
                </a:ext>
              </a:extLst>
            </p:cNvPr>
            <p:cNvSpPr/>
            <p:nvPr/>
          </p:nvSpPr>
          <p:spPr>
            <a:xfrm>
              <a:off x="846603" y="3802654"/>
              <a:ext cx="3443545" cy="262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2E8D32F-3057-8DC1-EFFD-4B0B1716381E}"/>
                </a:ext>
              </a:extLst>
            </p:cNvPr>
            <p:cNvSpPr txBox="1"/>
            <p:nvPr/>
          </p:nvSpPr>
          <p:spPr>
            <a:xfrm>
              <a:off x="866407" y="3772766"/>
              <a:ext cx="3101200" cy="338554"/>
            </a:xfrm>
            <a:prstGeom prst="rect">
              <a:avLst/>
            </a:prstGeom>
            <a:noFill/>
          </p:spPr>
          <p:txBody>
            <a:bodyPr wrap="square" rtlCol="0">
              <a:spAutoFit/>
            </a:bodyPr>
            <a:lstStyle/>
            <a:p>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TRỰC DIỆN (FACE TO FACE)</a:t>
              </a:r>
            </a:p>
          </p:txBody>
        </p:sp>
      </p:grpSp>
    </p:spTree>
    <p:extLst>
      <p:ext uri="{BB962C8B-B14F-4D97-AF65-F5344CB8AC3E}">
        <p14:creationId xmlns:p14="http://schemas.microsoft.com/office/powerpoint/2010/main" val="103442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750" fill="hold"/>
                                        <p:tgtEl>
                                          <p:spTgt spid="15"/>
                                        </p:tgtEl>
                                        <p:attrNameLst>
                                          <p:attrName>ppt_x</p:attrName>
                                        </p:attrNameLst>
                                      </p:cBhvr>
                                      <p:tavLst>
                                        <p:tav tm="0">
                                          <p:val>
                                            <p:strVal val="0-#ppt_w/2"/>
                                          </p:val>
                                        </p:tav>
                                        <p:tav tm="100000">
                                          <p:val>
                                            <p:strVal val="#ppt_x"/>
                                          </p:val>
                                        </p:tav>
                                      </p:tavLst>
                                    </p:anim>
                                    <p:anim calcmode="lin" valueType="num">
                                      <p:cBhvr additive="base">
                                        <p:cTn id="16" dur="75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750" fill="hold"/>
                                        <p:tgtEl>
                                          <p:spTgt spid="16"/>
                                        </p:tgtEl>
                                        <p:attrNameLst>
                                          <p:attrName>ppt_x</p:attrName>
                                        </p:attrNameLst>
                                      </p:cBhvr>
                                      <p:tavLst>
                                        <p:tav tm="0">
                                          <p:val>
                                            <p:strVal val="0-#ppt_w/2"/>
                                          </p:val>
                                        </p:tav>
                                        <p:tav tm="100000">
                                          <p:val>
                                            <p:strVal val="#ppt_x"/>
                                          </p:val>
                                        </p:tav>
                                      </p:tavLst>
                                    </p:anim>
                                    <p:anim calcmode="lin" valueType="num">
                                      <p:cBhvr additive="base">
                                        <p:cTn id="20" dur="75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1000" fill="hold"/>
                                        <p:tgtEl>
                                          <p:spTgt spid="17"/>
                                        </p:tgtEl>
                                        <p:attrNameLst>
                                          <p:attrName>ppt_x</p:attrName>
                                        </p:attrNameLst>
                                      </p:cBhvr>
                                      <p:tavLst>
                                        <p:tav tm="0">
                                          <p:val>
                                            <p:strVal val="#ppt_x"/>
                                          </p:val>
                                        </p:tav>
                                        <p:tav tm="100000">
                                          <p:val>
                                            <p:strVal val="#ppt_x"/>
                                          </p:val>
                                        </p:tav>
                                      </p:tavLst>
                                    </p:anim>
                                    <p:anim calcmode="lin" valueType="num">
                                      <p:cBhvr additive="base">
                                        <p:cTn id="34" dur="100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1000" fill="hold"/>
                                        <p:tgtEl>
                                          <p:spTgt spid="21"/>
                                        </p:tgtEl>
                                        <p:attrNameLst>
                                          <p:attrName>ppt_x</p:attrName>
                                        </p:attrNameLst>
                                      </p:cBhvr>
                                      <p:tavLst>
                                        <p:tav tm="0">
                                          <p:val>
                                            <p:strVal val="#ppt_x"/>
                                          </p:val>
                                        </p:tav>
                                        <p:tav tm="100000">
                                          <p:val>
                                            <p:strVal val="#ppt_x"/>
                                          </p:val>
                                        </p:tav>
                                      </p:tavLst>
                                    </p:anim>
                                    <p:anim calcmode="lin" valueType="num">
                                      <p:cBhvr additive="base">
                                        <p:cTn id="38"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57A091D-B43F-8239-4753-F269538088B2}"/>
              </a:ext>
            </a:extLst>
          </p:cNvPr>
          <p:cNvSpPr/>
          <p:nvPr/>
        </p:nvSpPr>
        <p:spPr>
          <a:xfrm rot="16200000" flipH="1">
            <a:off x="6207026" y="-3016560"/>
            <a:ext cx="45719" cy="952001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BC40920-1F89-2D64-E75B-839C8926C025}"/>
              </a:ext>
            </a:extLst>
          </p:cNvPr>
          <p:cNvSpPr/>
          <p:nvPr/>
        </p:nvSpPr>
        <p:spPr>
          <a:xfrm>
            <a:off x="1469878" y="1758296"/>
            <a:ext cx="9520014" cy="4146848"/>
          </a:xfrm>
          <a:prstGeom prst="rect">
            <a:avLst/>
          </a:prstGeom>
          <a:gradFill flip="none" rotWithShape="1">
            <a:gsLst>
              <a:gs pos="0">
                <a:srgbClr val="13447E"/>
              </a:gs>
              <a:gs pos="100000">
                <a:srgbClr val="061A31"/>
              </a:gs>
              <a:gs pos="100000">
                <a:schemeClr val="accent1">
                  <a:lumMod val="45000"/>
                  <a:lumOff val="55000"/>
                </a:schemeClr>
              </a:gs>
              <a:gs pos="100000">
                <a:schemeClr val="accent1">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9C39A66-58C2-6285-2C6A-3DE40CC5BC0B}"/>
              </a:ext>
            </a:extLst>
          </p:cNvPr>
          <p:cNvSpPr txBox="1"/>
          <p:nvPr/>
        </p:nvSpPr>
        <p:spPr>
          <a:xfrm>
            <a:off x="1808123" y="3200208"/>
            <a:ext cx="8970227" cy="1323439"/>
          </a:xfrm>
          <a:prstGeom prst="rect">
            <a:avLst/>
          </a:prstGeom>
          <a:noFill/>
        </p:spPr>
        <p:txBody>
          <a:bodyPr wrap="square" rtlCol="0">
            <a:spAutoFit/>
          </a:bodyPr>
          <a:lstStyle/>
          <a:p>
            <a:pPr algn="ctr"/>
            <a:r>
              <a:rPr lang="en-US" sz="4000" b="1" dirty="0">
                <a:solidFill>
                  <a:srgbClr val="FFC000"/>
                </a:solidFill>
                <a:latin typeface="Roboto" panose="02000000000000000000" pitchFamily="2" charset="0"/>
                <a:ea typeface="Roboto" panose="02000000000000000000" pitchFamily="2" charset="0"/>
                <a:cs typeface="Roboto" panose="02000000000000000000" pitchFamily="2" charset="0"/>
              </a:rPr>
              <a:t>QUÁ TRÌNH XÁC THỰC THIẾT BỊ</a:t>
            </a:r>
          </a:p>
          <a:p>
            <a:pPr algn="ctr"/>
            <a:r>
              <a:rPr lang="en-US" sz="4000" b="1" dirty="0">
                <a:solidFill>
                  <a:srgbClr val="FFC000"/>
                </a:solidFill>
                <a:latin typeface="Roboto" panose="02000000000000000000" pitchFamily="2" charset="0"/>
                <a:ea typeface="Roboto" panose="02000000000000000000" pitchFamily="2" charset="0"/>
                <a:cs typeface="Roboto" panose="02000000000000000000" pitchFamily="2" charset="0"/>
              </a:rPr>
              <a:t>(TA-TERMINAL AUTHENTICATION)</a:t>
            </a:r>
          </a:p>
        </p:txBody>
      </p:sp>
      <p:cxnSp>
        <p:nvCxnSpPr>
          <p:cNvPr id="6" name="Straight Connector 5">
            <a:extLst>
              <a:ext uri="{FF2B5EF4-FFF2-40B4-BE49-F238E27FC236}">
                <a16:creationId xmlns:a16="http://schemas.microsoft.com/office/drawing/2014/main" id="{D4982773-D465-D19B-2CC0-3DEC62F82DF4}"/>
              </a:ext>
            </a:extLst>
          </p:cNvPr>
          <p:cNvCxnSpPr/>
          <p:nvPr/>
        </p:nvCxnSpPr>
        <p:spPr>
          <a:xfrm>
            <a:off x="2820110" y="0"/>
            <a:ext cx="0" cy="175829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03D6D89-CF70-F815-0D36-7B2E5A94AAA2}"/>
              </a:ext>
            </a:extLst>
          </p:cNvPr>
          <p:cNvCxnSpPr/>
          <p:nvPr/>
        </p:nvCxnSpPr>
        <p:spPr>
          <a:xfrm>
            <a:off x="9458768" y="0"/>
            <a:ext cx="0" cy="175829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DF3F9386-3B73-C4D0-B992-A0F45962828F}"/>
              </a:ext>
            </a:extLst>
          </p:cNvPr>
          <p:cNvSpPr/>
          <p:nvPr/>
        </p:nvSpPr>
        <p:spPr>
          <a:xfrm>
            <a:off x="2652398" y="1587914"/>
            <a:ext cx="340764" cy="3407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4280856-98A3-8BDF-1213-C97CA774F0FF}"/>
              </a:ext>
            </a:extLst>
          </p:cNvPr>
          <p:cNvSpPr/>
          <p:nvPr/>
        </p:nvSpPr>
        <p:spPr>
          <a:xfrm>
            <a:off x="9288386" y="1610534"/>
            <a:ext cx="340764" cy="3407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F42897-3F33-73E2-0517-ACB33AAD6867}"/>
              </a:ext>
            </a:extLst>
          </p:cNvPr>
          <p:cNvSpPr/>
          <p:nvPr/>
        </p:nvSpPr>
        <p:spPr>
          <a:xfrm rot="16200000" flipH="1">
            <a:off x="6207026" y="1125268"/>
            <a:ext cx="45719" cy="952001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24807C4-E664-8D5C-512E-3C253DD71C99}"/>
              </a:ext>
            </a:extLst>
          </p:cNvPr>
          <p:cNvSpPr/>
          <p:nvPr/>
        </p:nvSpPr>
        <p:spPr>
          <a:xfrm rot="16200000" flipH="1">
            <a:off x="-663779" y="3781995"/>
            <a:ext cx="4200578" cy="45719"/>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9B8F36F-AFC6-06CB-43FB-75A75DB4643D}"/>
              </a:ext>
            </a:extLst>
          </p:cNvPr>
          <p:cNvSpPr/>
          <p:nvPr/>
        </p:nvSpPr>
        <p:spPr>
          <a:xfrm rot="16200000" flipH="1">
            <a:off x="8920403" y="3762125"/>
            <a:ext cx="4200578" cy="45719"/>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4278415"/>
      </p:ext>
    </p:extLst>
  </p:cSld>
  <p:clrMapOvr>
    <a:masterClrMapping/>
  </p:clrMapOvr>
  <p:transition spd="slow">
    <p:push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20" y="-4608"/>
            <a:ext cx="686146"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62B9201-40DC-5B87-D423-CE81E424B0BF}"/>
              </a:ext>
            </a:extLst>
          </p:cNvPr>
          <p:cNvGrpSpPr/>
          <p:nvPr/>
        </p:nvGrpSpPr>
        <p:grpSpPr>
          <a:xfrm>
            <a:off x="932784" y="478226"/>
            <a:ext cx="10210461" cy="641891"/>
            <a:chOff x="932784" y="478226"/>
            <a:chExt cx="10210461" cy="641891"/>
          </a:xfrm>
        </p:grpSpPr>
        <p:sp>
          <p:nvSpPr>
            <p:cNvPr id="2" name="TextBox 1">
              <a:extLst>
                <a:ext uri="{FF2B5EF4-FFF2-40B4-BE49-F238E27FC236}">
                  <a16:creationId xmlns:a16="http://schemas.microsoft.com/office/drawing/2014/main" id="{52F3881B-12E3-91B8-FAAD-20642955B16B}"/>
                </a:ext>
              </a:extLst>
            </p:cNvPr>
            <p:cNvSpPr txBox="1"/>
            <p:nvPr/>
          </p:nvSpPr>
          <p:spPr>
            <a:xfrm>
              <a:off x="1901049" y="503170"/>
              <a:ext cx="9242196" cy="553998"/>
            </a:xfrm>
            <a:prstGeom prst="rect">
              <a:avLst/>
            </a:prstGeom>
            <a:noFill/>
          </p:spPr>
          <p:txBody>
            <a:bodyPr wrap="square" rtlCol="0">
              <a:spAutoFit/>
            </a:bodyPr>
            <a:lstStyle/>
            <a:p>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Sơ lược về lưu đồ xác thực thiết bị (TA)</a:t>
              </a:r>
            </a:p>
          </p:txBody>
        </p:sp>
        <p:sp>
          <p:nvSpPr>
            <p:cNvPr id="6" name="Hexagon 5">
              <a:extLst>
                <a:ext uri="{FF2B5EF4-FFF2-40B4-BE49-F238E27FC236}">
                  <a16:creationId xmlns:a16="http://schemas.microsoft.com/office/drawing/2014/main" id="{BDFDB52C-8004-7009-DE8D-36CDF8240A7D}"/>
                </a:ext>
              </a:extLst>
            </p:cNvPr>
            <p:cNvSpPr/>
            <p:nvPr/>
          </p:nvSpPr>
          <p:spPr>
            <a:xfrm>
              <a:off x="932784" y="478226"/>
              <a:ext cx="744595" cy="641891"/>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39AE95A7-D04F-30CC-D0ED-4D56AC9B8D81}"/>
              </a:ext>
            </a:extLst>
          </p:cNvPr>
          <p:cNvGrpSpPr/>
          <p:nvPr/>
        </p:nvGrpSpPr>
        <p:grpSpPr>
          <a:xfrm>
            <a:off x="2057400" y="1903482"/>
            <a:ext cx="2160000" cy="1800000"/>
            <a:chOff x="2057400" y="1903482"/>
            <a:chExt cx="2160000" cy="1800000"/>
          </a:xfrm>
        </p:grpSpPr>
        <p:sp>
          <p:nvSpPr>
            <p:cNvPr id="4" name="Hexagon 3">
              <a:extLst>
                <a:ext uri="{FF2B5EF4-FFF2-40B4-BE49-F238E27FC236}">
                  <a16:creationId xmlns:a16="http://schemas.microsoft.com/office/drawing/2014/main" id="{D9867F12-2857-520B-5B61-0A2FE6C80CBA}"/>
                </a:ext>
              </a:extLst>
            </p:cNvPr>
            <p:cNvSpPr/>
            <p:nvPr/>
          </p:nvSpPr>
          <p:spPr>
            <a:xfrm>
              <a:off x="2057400"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TextBox 9">
              <a:extLst>
                <a:ext uri="{FF2B5EF4-FFF2-40B4-BE49-F238E27FC236}">
                  <a16:creationId xmlns:a16="http://schemas.microsoft.com/office/drawing/2014/main" id="{C40E0099-72F3-851D-297F-C8B8FE642B27}"/>
                </a:ext>
              </a:extLst>
            </p:cNvPr>
            <p:cNvSpPr txBox="1"/>
            <p:nvPr/>
          </p:nvSpPr>
          <p:spPr>
            <a:xfrm>
              <a:off x="2336163" y="2525802"/>
              <a:ext cx="1602474" cy="584775"/>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Control Center</a:t>
              </a:r>
            </a:p>
          </p:txBody>
        </p:sp>
      </p:grpSp>
      <p:grpSp>
        <p:nvGrpSpPr>
          <p:cNvPr id="20" name="Group 19">
            <a:extLst>
              <a:ext uri="{FF2B5EF4-FFF2-40B4-BE49-F238E27FC236}">
                <a16:creationId xmlns:a16="http://schemas.microsoft.com/office/drawing/2014/main" id="{08783032-98F6-3BF8-E395-DBD36DA2EC3F}"/>
              </a:ext>
            </a:extLst>
          </p:cNvPr>
          <p:cNvGrpSpPr/>
          <p:nvPr/>
        </p:nvGrpSpPr>
        <p:grpSpPr>
          <a:xfrm>
            <a:off x="4566691" y="1903482"/>
            <a:ext cx="2160000" cy="1800000"/>
            <a:chOff x="4566691" y="1903482"/>
            <a:chExt cx="2160000" cy="1800000"/>
          </a:xfrm>
        </p:grpSpPr>
        <p:sp>
          <p:nvSpPr>
            <p:cNvPr id="5" name="Hexagon 4">
              <a:extLst>
                <a:ext uri="{FF2B5EF4-FFF2-40B4-BE49-F238E27FC236}">
                  <a16:creationId xmlns:a16="http://schemas.microsoft.com/office/drawing/2014/main" id="{0D3B0E86-77EC-573F-D570-7B09033123FB}"/>
                </a:ext>
              </a:extLst>
            </p:cNvPr>
            <p:cNvSpPr/>
            <p:nvPr/>
          </p:nvSpPr>
          <p:spPr>
            <a:xfrm>
              <a:off x="4566691"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TextBox 10">
              <a:extLst>
                <a:ext uri="{FF2B5EF4-FFF2-40B4-BE49-F238E27FC236}">
                  <a16:creationId xmlns:a16="http://schemas.microsoft.com/office/drawing/2014/main" id="{B1AFBAA5-755C-1786-115E-C82F421FDC8A}"/>
                </a:ext>
              </a:extLst>
            </p:cNvPr>
            <p:cNvSpPr txBox="1"/>
            <p:nvPr/>
          </p:nvSpPr>
          <p:spPr>
            <a:xfrm>
              <a:off x="4845454" y="2627465"/>
              <a:ext cx="1602474" cy="338554"/>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Client</a:t>
              </a:r>
            </a:p>
          </p:txBody>
        </p:sp>
      </p:grpSp>
      <p:grpSp>
        <p:nvGrpSpPr>
          <p:cNvPr id="17" name="Group 16">
            <a:extLst>
              <a:ext uri="{FF2B5EF4-FFF2-40B4-BE49-F238E27FC236}">
                <a16:creationId xmlns:a16="http://schemas.microsoft.com/office/drawing/2014/main" id="{DF80E867-A77F-9EFB-3350-D0F7025B0F29}"/>
              </a:ext>
            </a:extLst>
          </p:cNvPr>
          <p:cNvGrpSpPr/>
          <p:nvPr/>
        </p:nvGrpSpPr>
        <p:grpSpPr>
          <a:xfrm>
            <a:off x="7075982" y="1903482"/>
            <a:ext cx="2160000" cy="1800000"/>
            <a:chOff x="7075982" y="1903482"/>
            <a:chExt cx="2160000" cy="1800000"/>
          </a:xfrm>
        </p:grpSpPr>
        <p:sp>
          <p:nvSpPr>
            <p:cNvPr id="8" name="Hexagon 7">
              <a:extLst>
                <a:ext uri="{FF2B5EF4-FFF2-40B4-BE49-F238E27FC236}">
                  <a16:creationId xmlns:a16="http://schemas.microsoft.com/office/drawing/2014/main" id="{BC5A4CAC-0624-8878-7700-D3EE7E7978EE}"/>
                </a:ext>
              </a:extLst>
            </p:cNvPr>
            <p:cNvSpPr/>
            <p:nvPr/>
          </p:nvSpPr>
          <p:spPr>
            <a:xfrm>
              <a:off x="7075982"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 name="TextBox 11">
              <a:extLst>
                <a:ext uri="{FF2B5EF4-FFF2-40B4-BE49-F238E27FC236}">
                  <a16:creationId xmlns:a16="http://schemas.microsoft.com/office/drawing/2014/main" id="{47E41E47-D486-3088-3027-40B3F3984F8A}"/>
                </a:ext>
              </a:extLst>
            </p:cNvPr>
            <p:cNvSpPr txBox="1"/>
            <p:nvPr/>
          </p:nvSpPr>
          <p:spPr>
            <a:xfrm>
              <a:off x="7354745" y="2615349"/>
              <a:ext cx="1602474" cy="338554"/>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Reader</a:t>
              </a:r>
            </a:p>
          </p:txBody>
        </p:sp>
      </p:grpSp>
      <p:grpSp>
        <p:nvGrpSpPr>
          <p:cNvPr id="36" name="Group 35">
            <a:extLst>
              <a:ext uri="{FF2B5EF4-FFF2-40B4-BE49-F238E27FC236}">
                <a16:creationId xmlns:a16="http://schemas.microsoft.com/office/drawing/2014/main" id="{81EE0781-17D2-ED3B-9E5B-6DD53D1C3956}"/>
              </a:ext>
            </a:extLst>
          </p:cNvPr>
          <p:cNvGrpSpPr/>
          <p:nvPr/>
        </p:nvGrpSpPr>
        <p:grpSpPr>
          <a:xfrm>
            <a:off x="9585272" y="1903482"/>
            <a:ext cx="2160000" cy="1800000"/>
            <a:chOff x="9585272" y="1903482"/>
            <a:chExt cx="2160000" cy="1800000"/>
          </a:xfrm>
        </p:grpSpPr>
        <p:sp>
          <p:nvSpPr>
            <p:cNvPr id="9" name="Hexagon 8">
              <a:extLst>
                <a:ext uri="{FF2B5EF4-FFF2-40B4-BE49-F238E27FC236}">
                  <a16:creationId xmlns:a16="http://schemas.microsoft.com/office/drawing/2014/main" id="{A0A8827B-A0C6-3B46-FD3D-60592F7D1AC4}"/>
                </a:ext>
              </a:extLst>
            </p:cNvPr>
            <p:cNvSpPr/>
            <p:nvPr/>
          </p:nvSpPr>
          <p:spPr>
            <a:xfrm>
              <a:off x="9585272"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TextBox 13">
              <a:extLst>
                <a:ext uri="{FF2B5EF4-FFF2-40B4-BE49-F238E27FC236}">
                  <a16:creationId xmlns:a16="http://schemas.microsoft.com/office/drawing/2014/main" id="{C1C51CCC-4200-96F8-ED8D-505B1FA73B97}"/>
                </a:ext>
              </a:extLst>
            </p:cNvPr>
            <p:cNvSpPr txBox="1"/>
            <p:nvPr/>
          </p:nvSpPr>
          <p:spPr>
            <a:xfrm>
              <a:off x="9676036" y="2627465"/>
              <a:ext cx="1978471" cy="338554"/>
            </a:xfrm>
            <a:prstGeom prst="rect">
              <a:avLst/>
            </a:prstGeom>
            <a:noFill/>
          </p:spPr>
          <p:txBody>
            <a:bodyPr wrap="square" rtlCol="0">
              <a:spAutoFit/>
            </a:bodyPr>
            <a:lstStyle/>
            <a:p>
              <a:pPr algn="ctr"/>
              <a:r>
                <a:rPr lang="en-US" sz="1600" b="1" dirty="0" err="1">
                  <a:solidFill>
                    <a:srgbClr val="FFC000"/>
                  </a:solidFill>
                  <a:latin typeface="Roboto" panose="02000000000000000000" pitchFamily="2" charset="0"/>
                  <a:ea typeface="Roboto" panose="02000000000000000000" pitchFamily="2" charset="0"/>
                  <a:cs typeface="Roboto" panose="02000000000000000000" pitchFamily="2" charset="0"/>
                </a:rPr>
                <a:t>CCCD</a:t>
              </a: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 gắn Chip</a:t>
              </a:r>
            </a:p>
          </p:txBody>
        </p:sp>
      </p:grpSp>
      <p:sp>
        <p:nvSpPr>
          <p:cNvPr id="25" name="Rectangle: Rounded Corners 24">
            <a:extLst>
              <a:ext uri="{FF2B5EF4-FFF2-40B4-BE49-F238E27FC236}">
                <a16:creationId xmlns:a16="http://schemas.microsoft.com/office/drawing/2014/main" id="{B31CFCDA-A71E-4B65-E935-05272D1A96A7}"/>
              </a:ext>
            </a:extLst>
          </p:cNvPr>
          <p:cNvSpPr/>
          <p:nvPr/>
        </p:nvSpPr>
        <p:spPr>
          <a:xfrm>
            <a:off x="9676035" y="4432278"/>
            <a:ext cx="2071395" cy="1222073"/>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8" name="Group 47">
            <a:extLst>
              <a:ext uri="{FF2B5EF4-FFF2-40B4-BE49-F238E27FC236}">
                <a16:creationId xmlns:a16="http://schemas.microsoft.com/office/drawing/2014/main" id="{ECCF205B-4962-7F07-8A7E-99641DC5CFA1}"/>
              </a:ext>
            </a:extLst>
          </p:cNvPr>
          <p:cNvGrpSpPr/>
          <p:nvPr/>
        </p:nvGrpSpPr>
        <p:grpSpPr>
          <a:xfrm>
            <a:off x="7140353" y="4432278"/>
            <a:ext cx="2071396" cy="1222073"/>
            <a:chOff x="7203463" y="5257792"/>
            <a:chExt cx="2071396" cy="1222073"/>
          </a:xfrm>
        </p:grpSpPr>
        <p:sp>
          <p:nvSpPr>
            <p:cNvPr id="24" name="Rectangle: Rounded Corners 23">
              <a:extLst>
                <a:ext uri="{FF2B5EF4-FFF2-40B4-BE49-F238E27FC236}">
                  <a16:creationId xmlns:a16="http://schemas.microsoft.com/office/drawing/2014/main" id="{E2CEA990-83F3-06FA-A7B2-D8FF45C784D0}"/>
                </a:ext>
              </a:extLst>
            </p:cNvPr>
            <p:cNvSpPr/>
            <p:nvPr/>
          </p:nvSpPr>
          <p:spPr>
            <a:xfrm>
              <a:off x="7203464" y="5257792"/>
              <a:ext cx="2071395" cy="1222073"/>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1" name="TextBox 30">
              <a:extLst>
                <a:ext uri="{FF2B5EF4-FFF2-40B4-BE49-F238E27FC236}">
                  <a16:creationId xmlns:a16="http://schemas.microsoft.com/office/drawing/2014/main" id="{ACA17ABC-9FAF-628A-73E1-8D2053E4E339}"/>
                </a:ext>
              </a:extLst>
            </p:cNvPr>
            <p:cNvSpPr txBox="1"/>
            <p:nvPr/>
          </p:nvSpPr>
          <p:spPr>
            <a:xfrm>
              <a:off x="7203463" y="5659444"/>
              <a:ext cx="2071395" cy="461665"/>
            </a:xfrm>
            <a:prstGeom prst="rect">
              <a:avLst/>
            </a:prstGeom>
            <a:noFill/>
          </p:spPr>
          <p:txBody>
            <a:bodyPr wrap="square" rtlCol="0">
              <a:spAutoFit/>
            </a:bodyPr>
            <a:lstStyle/>
            <a:p>
              <a:pPr algn="ct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BioR502</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 </a:t>
              </a: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BioR502-MRZ</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 </a:t>
              </a: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CheckID-ET100</a:t>
              </a:r>
              <a:endParaRPr lang="en-US" sz="1200" dirty="0">
                <a:solidFill>
                  <a:srgbClr val="113D70"/>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7" name="Group 6">
            <a:extLst>
              <a:ext uri="{FF2B5EF4-FFF2-40B4-BE49-F238E27FC236}">
                <a16:creationId xmlns:a16="http://schemas.microsoft.com/office/drawing/2014/main" id="{AB879C68-42C2-67B1-7017-9C865024BC80}"/>
              </a:ext>
            </a:extLst>
          </p:cNvPr>
          <p:cNvGrpSpPr/>
          <p:nvPr/>
        </p:nvGrpSpPr>
        <p:grpSpPr>
          <a:xfrm>
            <a:off x="2055304" y="4432278"/>
            <a:ext cx="2075644" cy="1222073"/>
            <a:chOff x="1779337" y="5426425"/>
            <a:chExt cx="2075644" cy="1222073"/>
          </a:xfrm>
        </p:grpSpPr>
        <p:sp>
          <p:nvSpPr>
            <p:cNvPr id="22" name="Rectangle: Rounded Corners 21">
              <a:extLst>
                <a:ext uri="{FF2B5EF4-FFF2-40B4-BE49-F238E27FC236}">
                  <a16:creationId xmlns:a16="http://schemas.microsoft.com/office/drawing/2014/main" id="{CD526A01-361D-BC4D-808D-74357A5675BF}"/>
                </a:ext>
              </a:extLst>
            </p:cNvPr>
            <p:cNvSpPr/>
            <p:nvPr/>
          </p:nvSpPr>
          <p:spPr>
            <a:xfrm>
              <a:off x="1779337" y="5426425"/>
              <a:ext cx="2071395" cy="1222073"/>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2" name="TextBox 31">
              <a:extLst>
                <a:ext uri="{FF2B5EF4-FFF2-40B4-BE49-F238E27FC236}">
                  <a16:creationId xmlns:a16="http://schemas.microsoft.com/office/drawing/2014/main" id="{B79B2494-A351-7DF1-D671-CDB8CEF3328A}"/>
                </a:ext>
              </a:extLst>
            </p:cNvPr>
            <p:cNvSpPr txBox="1"/>
            <p:nvPr/>
          </p:nvSpPr>
          <p:spPr>
            <a:xfrm>
              <a:off x="1783586" y="5602833"/>
              <a:ext cx="2071395" cy="830997"/>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Hệ thống máy chủ chuyên dụng (</a:t>
              </a: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HSM</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 lưu trữ Chứng thư số IS – Inspection System)</a:t>
              </a:r>
            </a:p>
          </p:txBody>
        </p:sp>
      </p:grpSp>
      <p:grpSp>
        <p:nvGrpSpPr>
          <p:cNvPr id="15" name="Group 14">
            <a:extLst>
              <a:ext uri="{FF2B5EF4-FFF2-40B4-BE49-F238E27FC236}">
                <a16:creationId xmlns:a16="http://schemas.microsoft.com/office/drawing/2014/main" id="{0C13280A-496D-94C5-806D-BA351A2718F0}"/>
              </a:ext>
            </a:extLst>
          </p:cNvPr>
          <p:cNvGrpSpPr/>
          <p:nvPr/>
        </p:nvGrpSpPr>
        <p:grpSpPr>
          <a:xfrm>
            <a:off x="4595234" y="4432278"/>
            <a:ext cx="2092615" cy="1222073"/>
            <a:chOff x="4194074" y="4672295"/>
            <a:chExt cx="2092615" cy="1222073"/>
          </a:xfrm>
        </p:grpSpPr>
        <p:sp>
          <p:nvSpPr>
            <p:cNvPr id="23" name="Rectangle: Rounded Corners 22">
              <a:extLst>
                <a:ext uri="{FF2B5EF4-FFF2-40B4-BE49-F238E27FC236}">
                  <a16:creationId xmlns:a16="http://schemas.microsoft.com/office/drawing/2014/main" id="{6132D715-A7CE-BECB-41CF-AA7EF55817DE}"/>
                </a:ext>
              </a:extLst>
            </p:cNvPr>
            <p:cNvSpPr/>
            <p:nvPr/>
          </p:nvSpPr>
          <p:spPr>
            <a:xfrm>
              <a:off x="4194074" y="4672295"/>
              <a:ext cx="2071395" cy="1222073"/>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3" name="TextBox 32">
              <a:extLst>
                <a:ext uri="{FF2B5EF4-FFF2-40B4-BE49-F238E27FC236}">
                  <a16:creationId xmlns:a16="http://schemas.microsoft.com/office/drawing/2014/main" id="{4AB93C56-685C-205B-24FC-64BCBB926875}"/>
                </a:ext>
              </a:extLst>
            </p:cNvPr>
            <p:cNvSpPr txBox="1"/>
            <p:nvPr/>
          </p:nvSpPr>
          <p:spPr>
            <a:xfrm>
              <a:off x="4215294" y="5144831"/>
              <a:ext cx="2071395" cy="276999"/>
            </a:xfrm>
            <a:prstGeom prst="rect">
              <a:avLst/>
            </a:prstGeom>
            <a:noFill/>
          </p:spPr>
          <p:txBody>
            <a:bodyPr wrap="square" rtlCol="0">
              <a:spAutoFit/>
            </a:bodyPr>
            <a:lstStyle/>
            <a:p>
              <a:pPr algn="ct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CheckID</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 Client </a:t>
              </a:r>
            </a:p>
          </p:txBody>
        </p:sp>
      </p:grpSp>
      <p:grpSp>
        <p:nvGrpSpPr>
          <p:cNvPr id="39" name="Group 38">
            <a:extLst>
              <a:ext uri="{FF2B5EF4-FFF2-40B4-BE49-F238E27FC236}">
                <a16:creationId xmlns:a16="http://schemas.microsoft.com/office/drawing/2014/main" id="{6E0CFA82-D163-8520-C672-EA6099EF9B08}"/>
              </a:ext>
            </a:extLst>
          </p:cNvPr>
          <p:cNvGrpSpPr/>
          <p:nvPr/>
        </p:nvGrpSpPr>
        <p:grpSpPr>
          <a:xfrm>
            <a:off x="4130948" y="2741207"/>
            <a:ext cx="496635" cy="117615"/>
            <a:chOff x="4130948" y="2741207"/>
            <a:chExt cx="496635" cy="117615"/>
          </a:xfrm>
        </p:grpSpPr>
        <p:cxnSp>
          <p:nvCxnSpPr>
            <p:cNvPr id="35" name="Straight Connector 34">
              <a:extLst>
                <a:ext uri="{FF2B5EF4-FFF2-40B4-BE49-F238E27FC236}">
                  <a16:creationId xmlns:a16="http://schemas.microsoft.com/office/drawing/2014/main" id="{582942B9-C256-451E-D3D4-F8F1E28F5914}"/>
                </a:ext>
              </a:extLst>
            </p:cNvPr>
            <p:cNvCxnSpPr>
              <a:cxnSpLocks/>
              <a:stCxn id="4" idx="0"/>
              <a:endCxn id="5" idx="3"/>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0488A5CF-13B9-8D69-FD2B-E3D4759859A8}"/>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8" name="Oval 37">
              <a:extLst>
                <a:ext uri="{FF2B5EF4-FFF2-40B4-BE49-F238E27FC236}">
                  <a16:creationId xmlns:a16="http://schemas.microsoft.com/office/drawing/2014/main" id="{C497DBA4-7479-ACAC-E760-9E0125345BB9}"/>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0" name="Group 39">
            <a:extLst>
              <a:ext uri="{FF2B5EF4-FFF2-40B4-BE49-F238E27FC236}">
                <a16:creationId xmlns:a16="http://schemas.microsoft.com/office/drawing/2014/main" id="{CC10ABF6-1F4C-1EB6-B0B1-14B62A6D539D}"/>
              </a:ext>
            </a:extLst>
          </p:cNvPr>
          <p:cNvGrpSpPr/>
          <p:nvPr/>
        </p:nvGrpSpPr>
        <p:grpSpPr>
          <a:xfrm>
            <a:off x="6620932" y="2725818"/>
            <a:ext cx="496635" cy="117615"/>
            <a:chOff x="4130948" y="2741207"/>
            <a:chExt cx="496635" cy="117615"/>
          </a:xfrm>
        </p:grpSpPr>
        <p:cxnSp>
          <p:nvCxnSpPr>
            <p:cNvPr id="41" name="Straight Connector 40">
              <a:extLst>
                <a:ext uri="{FF2B5EF4-FFF2-40B4-BE49-F238E27FC236}">
                  <a16:creationId xmlns:a16="http://schemas.microsoft.com/office/drawing/2014/main" id="{FC842C1B-E8B2-26F6-A9F3-9C1C6C5B07ED}"/>
                </a:ext>
              </a:extLst>
            </p:cNvPr>
            <p:cNvCxnSpPr>
              <a:cxnSpLocks/>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D40483DF-17A6-597B-7864-884775A0B63A}"/>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3" name="Oval 42">
              <a:extLst>
                <a:ext uri="{FF2B5EF4-FFF2-40B4-BE49-F238E27FC236}">
                  <a16:creationId xmlns:a16="http://schemas.microsoft.com/office/drawing/2014/main" id="{B6EF0ABC-16EF-6B7F-80A0-7CBF14F27582}"/>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4" name="Group 43">
            <a:extLst>
              <a:ext uri="{FF2B5EF4-FFF2-40B4-BE49-F238E27FC236}">
                <a16:creationId xmlns:a16="http://schemas.microsoft.com/office/drawing/2014/main" id="{436F680C-5C88-1C6B-88D6-04E1660C19FD}"/>
              </a:ext>
            </a:extLst>
          </p:cNvPr>
          <p:cNvGrpSpPr/>
          <p:nvPr/>
        </p:nvGrpSpPr>
        <p:grpSpPr>
          <a:xfrm>
            <a:off x="9157571" y="2719760"/>
            <a:ext cx="496635" cy="117615"/>
            <a:chOff x="4130948" y="2741207"/>
            <a:chExt cx="496635" cy="117615"/>
          </a:xfrm>
        </p:grpSpPr>
        <p:cxnSp>
          <p:nvCxnSpPr>
            <p:cNvPr id="45" name="Straight Connector 44">
              <a:extLst>
                <a:ext uri="{FF2B5EF4-FFF2-40B4-BE49-F238E27FC236}">
                  <a16:creationId xmlns:a16="http://schemas.microsoft.com/office/drawing/2014/main" id="{FC0FE509-E3AA-581B-C1DF-5954F1AD347D}"/>
                </a:ext>
              </a:extLst>
            </p:cNvPr>
            <p:cNvCxnSpPr>
              <a:cxnSpLocks/>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997AEF54-4744-36A6-1F0C-9D4C29CBA5A2}"/>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7" name="Oval 46">
              <a:extLst>
                <a:ext uri="{FF2B5EF4-FFF2-40B4-BE49-F238E27FC236}">
                  <a16:creationId xmlns:a16="http://schemas.microsoft.com/office/drawing/2014/main" id="{F21CCBBE-B29C-B5C4-4A2D-AF05173AB86E}"/>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49" name="TextBox 48">
            <a:extLst>
              <a:ext uri="{FF2B5EF4-FFF2-40B4-BE49-F238E27FC236}">
                <a16:creationId xmlns:a16="http://schemas.microsoft.com/office/drawing/2014/main" id="{A026391D-FCC4-B52D-E6AC-6793DEE4FD39}"/>
              </a:ext>
            </a:extLst>
          </p:cNvPr>
          <p:cNvSpPr txBox="1"/>
          <p:nvPr/>
        </p:nvSpPr>
        <p:spPr>
          <a:xfrm>
            <a:off x="9673877" y="4833929"/>
            <a:ext cx="2071395" cy="461665"/>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Thẻ Căn cước công dân  gắn chip</a:t>
            </a:r>
          </a:p>
        </p:txBody>
      </p:sp>
    </p:spTree>
    <p:extLst>
      <p:ext uri="{BB962C8B-B14F-4D97-AF65-F5344CB8AC3E}">
        <p14:creationId xmlns:p14="http://schemas.microsoft.com/office/powerpoint/2010/main" val="77683534"/>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20" y="-4608"/>
            <a:ext cx="686146"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62B9201-40DC-5B87-D423-CE81E424B0BF}"/>
              </a:ext>
            </a:extLst>
          </p:cNvPr>
          <p:cNvGrpSpPr/>
          <p:nvPr/>
        </p:nvGrpSpPr>
        <p:grpSpPr>
          <a:xfrm>
            <a:off x="875870" y="234616"/>
            <a:ext cx="10210461" cy="641891"/>
            <a:chOff x="932784" y="478226"/>
            <a:chExt cx="10210461" cy="641891"/>
          </a:xfrm>
        </p:grpSpPr>
        <p:sp>
          <p:nvSpPr>
            <p:cNvPr id="2" name="TextBox 1">
              <a:extLst>
                <a:ext uri="{FF2B5EF4-FFF2-40B4-BE49-F238E27FC236}">
                  <a16:creationId xmlns:a16="http://schemas.microsoft.com/office/drawing/2014/main" id="{52F3881B-12E3-91B8-FAAD-20642955B16B}"/>
                </a:ext>
              </a:extLst>
            </p:cNvPr>
            <p:cNvSpPr txBox="1"/>
            <p:nvPr/>
          </p:nvSpPr>
          <p:spPr>
            <a:xfrm>
              <a:off x="1901049" y="503170"/>
              <a:ext cx="9242196" cy="553998"/>
            </a:xfrm>
            <a:prstGeom prst="rect">
              <a:avLst/>
            </a:prstGeom>
            <a:noFill/>
          </p:spPr>
          <p:txBody>
            <a:bodyPr wrap="square" rtlCol="0">
              <a:spAutoFit/>
            </a:bodyPr>
            <a:lstStyle/>
            <a:p>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Quá trình xác thực thiết bị (TA)</a:t>
              </a:r>
            </a:p>
          </p:txBody>
        </p:sp>
        <p:sp>
          <p:nvSpPr>
            <p:cNvPr id="6" name="Hexagon 5">
              <a:extLst>
                <a:ext uri="{FF2B5EF4-FFF2-40B4-BE49-F238E27FC236}">
                  <a16:creationId xmlns:a16="http://schemas.microsoft.com/office/drawing/2014/main" id="{BDFDB52C-8004-7009-DE8D-36CDF8240A7D}"/>
                </a:ext>
              </a:extLst>
            </p:cNvPr>
            <p:cNvSpPr/>
            <p:nvPr/>
          </p:nvSpPr>
          <p:spPr>
            <a:xfrm>
              <a:off x="932784" y="478226"/>
              <a:ext cx="744595" cy="641891"/>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ECDB5D7B-D26F-75D4-A132-E09556732ACC}"/>
              </a:ext>
            </a:extLst>
          </p:cNvPr>
          <p:cNvGrpSpPr/>
          <p:nvPr/>
        </p:nvGrpSpPr>
        <p:grpSpPr>
          <a:xfrm>
            <a:off x="4523235" y="985527"/>
            <a:ext cx="2160000" cy="1800000"/>
            <a:chOff x="4566691" y="1903482"/>
            <a:chExt cx="2160000" cy="1800000"/>
          </a:xfrm>
        </p:grpSpPr>
        <p:sp>
          <p:nvSpPr>
            <p:cNvPr id="5" name="Hexagon 4">
              <a:extLst>
                <a:ext uri="{FF2B5EF4-FFF2-40B4-BE49-F238E27FC236}">
                  <a16:creationId xmlns:a16="http://schemas.microsoft.com/office/drawing/2014/main" id="{1533ABC3-ADC6-CE7F-D46F-D6984387024E}"/>
                </a:ext>
              </a:extLst>
            </p:cNvPr>
            <p:cNvSpPr/>
            <p:nvPr/>
          </p:nvSpPr>
          <p:spPr>
            <a:xfrm>
              <a:off x="4566691"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E2261597-23F9-4A72-F8FD-9F5CE783A46F}"/>
                </a:ext>
              </a:extLst>
            </p:cNvPr>
            <p:cNvSpPr txBox="1"/>
            <p:nvPr/>
          </p:nvSpPr>
          <p:spPr>
            <a:xfrm>
              <a:off x="4845454" y="2627465"/>
              <a:ext cx="1602474" cy="338554"/>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Client</a:t>
              </a:r>
            </a:p>
          </p:txBody>
        </p:sp>
      </p:grpSp>
      <p:grpSp>
        <p:nvGrpSpPr>
          <p:cNvPr id="8" name="Group 7">
            <a:extLst>
              <a:ext uri="{FF2B5EF4-FFF2-40B4-BE49-F238E27FC236}">
                <a16:creationId xmlns:a16="http://schemas.microsoft.com/office/drawing/2014/main" id="{1ADBCF80-B6EC-D63D-F64A-ECE62D1765C1}"/>
              </a:ext>
            </a:extLst>
          </p:cNvPr>
          <p:cNvGrpSpPr/>
          <p:nvPr/>
        </p:nvGrpSpPr>
        <p:grpSpPr>
          <a:xfrm>
            <a:off x="7046858" y="985527"/>
            <a:ext cx="2160000" cy="1800000"/>
            <a:chOff x="7075982" y="1903482"/>
            <a:chExt cx="2160000" cy="1800000"/>
          </a:xfrm>
        </p:grpSpPr>
        <p:sp>
          <p:nvSpPr>
            <p:cNvPr id="9" name="Hexagon 8">
              <a:extLst>
                <a:ext uri="{FF2B5EF4-FFF2-40B4-BE49-F238E27FC236}">
                  <a16:creationId xmlns:a16="http://schemas.microsoft.com/office/drawing/2014/main" id="{83A88979-35C7-9A61-E9DD-D421EDCAEED5}"/>
                </a:ext>
              </a:extLst>
            </p:cNvPr>
            <p:cNvSpPr/>
            <p:nvPr/>
          </p:nvSpPr>
          <p:spPr>
            <a:xfrm>
              <a:off x="7075982"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TextBox 9">
              <a:extLst>
                <a:ext uri="{FF2B5EF4-FFF2-40B4-BE49-F238E27FC236}">
                  <a16:creationId xmlns:a16="http://schemas.microsoft.com/office/drawing/2014/main" id="{3F819C73-865C-35F9-5D72-633192948756}"/>
                </a:ext>
              </a:extLst>
            </p:cNvPr>
            <p:cNvSpPr txBox="1"/>
            <p:nvPr/>
          </p:nvSpPr>
          <p:spPr>
            <a:xfrm>
              <a:off x="7354745" y="2615349"/>
              <a:ext cx="1602474" cy="338554"/>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Reader</a:t>
              </a:r>
            </a:p>
          </p:txBody>
        </p:sp>
      </p:grpSp>
      <p:grpSp>
        <p:nvGrpSpPr>
          <p:cNvPr id="11" name="Group 10">
            <a:extLst>
              <a:ext uri="{FF2B5EF4-FFF2-40B4-BE49-F238E27FC236}">
                <a16:creationId xmlns:a16="http://schemas.microsoft.com/office/drawing/2014/main" id="{EF957681-5D55-4DB8-E0C4-35E43950653E}"/>
              </a:ext>
            </a:extLst>
          </p:cNvPr>
          <p:cNvGrpSpPr/>
          <p:nvPr/>
        </p:nvGrpSpPr>
        <p:grpSpPr>
          <a:xfrm>
            <a:off x="6604908" y="1807863"/>
            <a:ext cx="496635" cy="117615"/>
            <a:chOff x="4130948" y="2741207"/>
            <a:chExt cx="496635" cy="117615"/>
          </a:xfrm>
        </p:grpSpPr>
        <p:cxnSp>
          <p:nvCxnSpPr>
            <p:cNvPr id="12" name="Straight Connector 11">
              <a:extLst>
                <a:ext uri="{FF2B5EF4-FFF2-40B4-BE49-F238E27FC236}">
                  <a16:creationId xmlns:a16="http://schemas.microsoft.com/office/drawing/2014/main" id="{4FED57A9-E6CE-4191-4680-E7E6D812D250}"/>
                </a:ext>
              </a:extLst>
            </p:cNvPr>
            <p:cNvCxnSpPr>
              <a:cxnSpLocks/>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32F978BE-BB1C-41C5-7C24-683854DB4F42}"/>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 name="Oval 14">
              <a:extLst>
                <a:ext uri="{FF2B5EF4-FFF2-40B4-BE49-F238E27FC236}">
                  <a16:creationId xmlns:a16="http://schemas.microsoft.com/office/drawing/2014/main" id="{54B73D51-5A8D-772B-C586-0EBB812AC460}"/>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cxnSp>
        <p:nvCxnSpPr>
          <p:cNvPr id="17" name="Straight Connector 16">
            <a:extLst>
              <a:ext uri="{FF2B5EF4-FFF2-40B4-BE49-F238E27FC236}">
                <a16:creationId xmlns:a16="http://schemas.microsoft.com/office/drawing/2014/main" id="{0A35FE23-4500-45C3-B082-60EDB9084C96}"/>
              </a:ext>
            </a:extLst>
          </p:cNvPr>
          <p:cNvCxnSpPr>
            <a:cxnSpLocks/>
          </p:cNvCxnSpPr>
          <p:nvPr/>
        </p:nvCxnSpPr>
        <p:spPr>
          <a:xfrm>
            <a:off x="5543283" y="2785527"/>
            <a:ext cx="0" cy="407247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6B3DDE-C9B7-558D-419C-0FF21C4BF8BD}"/>
              </a:ext>
            </a:extLst>
          </p:cNvPr>
          <p:cNvCxnSpPr>
            <a:cxnSpLocks/>
          </p:cNvCxnSpPr>
          <p:nvPr/>
        </p:nvCxnSpPr>
        <p:spPr>
          <a:xfrm flipH="1">
            <a:off x="8086558" y="2785527"/>
            <a:ext cx="7276" cy="407247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83D6295-6E4B-D154-2FA8-947FDDB24601}"/>
              </a:ext>
            </a:extLst>
          </p:cNvPr>
          <p:cNvCxnSpPr>
            <a:cxnSpLocks/>
          </p:cNvCxnSpPr>
          <p:nvPr/>
        </p:nvCxnSpPr>
        <p:spPr>
          <a:xfrm flipH="1">
            <a:off x="5543283" y="3293835"/>
            <a:ext cx="2550551"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34D279C-8632-CCCD-01F9-9F599E85B30D}"/>
              </a:ext>
            </a:extLst>
          </p:cNvPr>
          <p:cNvSpPr txBox="1"/>
          <p:nvPr/>
        </p:nvSpPr>
        <p:spPr>
          <a:xfrm>
            <a:off x="5748452" y="3047614"/>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Thiết lập kiểm soát truy cập </a:t>
            </a:r>
          </a:p>
        </p:txBody>
      </p:sp>
      <p:grpSp>
        <p:nvGrpSpPr>
          <p:cNvPr id="24" name="Group 23">
            <a:extLst>
              <a:ext uri="{FF2B5EF4-FFF2-40B4-BE49-F238E27FC236}">
                <a16:creationId xmlns:a16="http://schemas.microsoft.com/office/drawing/2014/main" id="{60416FE2-095F-3B04-3AC1-6BC58713B25B}"/>
              </a:ext>
            </a:extLst>
          </p:cNvPr>
          <p:cNvGrpSpPr/>
          <p:nvPr/>
        </p:nvGrpSpPr>
        <p:grpSpPr>
          <a:xfrm>
            <a:off x="9570480" y="985527"/>
            <a:ext cx="2160000" cy="1800000"/>
            <a:chOff x="9585272" y="1903482"/>
            <a:chExt cx="2160000" cy="1800000"/>
          </a:xfrm>
        </p:grpSpPr>
        <p:sp>
          <p:nvSpPr>
            <p:cNvPr id="25" name="Hexagon 24">
              <a:extLst>
                <a:ext uri="{FF2B5EF4-FFF2-40B4-BE49-F238E27FC236}">
                  <a16:creationId xmlns:a16="http://schemas.microsoft.com/office/drawing/2014/main" id="{D9C82B01-0E50-1C0D-189B-54C7E8B8FF6B}"/>
                </a:ext>
              </a:extLst>
            </p:cNvPr>
            <p:cNvSpPr/>
            <p:nvPr/>
          </p:nvSpPr>
          <p:spPr>
            <a:xfrm>
              <a:off x="9585272"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TextBox 25">
              <a:extLst>
                <a:ext uri="{FF2B5EF4-FFF2-40B4-BE49-F238E27FC236}">
                  <a16:creationId xmlns:a16="http://schemas.microsoft.com/office/drawing/2014/main" id="{1D2CBAC6-353C-117E-2AAB-41DE709ED4D6}"/>
                </a:ext>
              </a:extLst>
            </p:cNvPr>
            <p:cNvSpPr txBox="1"/>
            <p:nvPr/>
          </p:nvSpPr>
          <p:spPr>
            <a:xfrm>
              <a:off x="9722498" y="2618424"/>
              <a:ext cx="1978471" cy="338554"/>
            </a:xfrm>
            <a:prstGeom prst="rect">
              <a:avLst/>
            </a:prstGeom>
            <a:noFill/>
          </p:spPr>
          <p:txBody>
            <a:bodyPr wrap="square" rtlCol="0">
              <a:spAutoFit/>
            </a:bodyPr>
            <a:lstStyle/>
            <a:p>
              <a:pPr algn="ctr"/>
              <a:r>
                <a:rPr lang="en-US" sz="1600" b="1" dirty="0" err="1">
                  <a:solidFill>
                    <a:srgbClr val="FFC000"/>
                  </a:solidFill>
                  <a:latin typeface="Roboto" panose="02000000000000000000" pitchFamily="2" charset="0"/>
                  <a:ea typeface="Roboto" panose="02000000000000000000" pitchFamily="2" charset="0"/>
                  <a:cs typeface="Roboto" panose="02000000000000000000" pitchFamily="2" charset="0"/>
                </a:rPr>
                <a:t>CCCD</a:t>
              </a: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 gắn Chip</a:t>
              </a:r>
            </a:p>
          </p:txBody>
        </p:sp>
      </p:grpSp>
      <p:grpSp>
        <p:nvGrpSpPr>
          <p:cNvPr id="27" name="Group 26">
            <a:extLst>
              <a:ext uri="{FF2B5EF4-FFF2-40B4-BE49-F238E27FC236}">
                <a16:creationId xmlns:a16="http://schemas.microsoft.com/office/drawing/2014/main" id="{4B170099-A709-FA22-3268-EE0B4D17032D}"/>
              </a:ext>
            </a:extLst>
          </p:cNvPr>
          <p:cNvGrpSpPr/>
          <p:nvPr/>
        </p:nvGrpSpPr>
        <p:grpSpPr>
          <a:xfrm>
            <a:off x="9142779" y="1801805"/>
            <a:ext cx="496635" cy="117615"/>
            <a:chOff x="4130948" y="2741207"/>
            <a:chExt cx="496635" cy="117615"/>
          </a:xfrm>
        </p:grpSpPr>
        <p:cxnSp>
          <p:nvCxnSpPr>
            <p:cNvPr id="28" name="Straight Connector 27">
              <a:extLst>
                <a:ext uri="{FF2B5EF4-FFF2-40B4-BE49-F238E27FC236}">
                  <a16:creationId xmlns:a16="http://schemas.microsoft.com/office/drawing/2014/main" id="{5EA76904-637D-007F-80A3-E4C6923C998A}"/>
                </a:ext>
              </a:extLst>
            </p:cNvPr>
            <p:cNvCxnSpPr>
              <a:cxnSpLocks/>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94D1F48D-1736-81AC-F62D-6D304E2D794B}"/>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1" name="Oval 30">
              <a:extLst>
                <a:ext uri="{FF2B5EF4-FFF2-40B4-BE49-F238E27FC236}">
                  <a16:creationId xmlns:a16="http://schemas.microsoft.com/office/drawing/2014/main" id="{708261B9-3298-1DE6-7502-89FEA77C51A6}"/>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cxnSp>
        <p:nvCxnSpPr>
          <p:cNvPr id="32" name="Straight Connector 31">
            <a:extLst>
              <a:ext uri="{FF2B5EF4-FFF2-40B4-BE49-F238E27FC236}">
                <a16:creationId xmlns:a16="http://schemas.microsoft.com/office/drawing/2014/main" id="{E1BF1F12-66F0-0EF4-7D62-037E0F315DE6}"/>
              </a:ext>
            </a:extLst>
          </p:cNvPr>
          <p:cNvCxnSpPr>
            <a:cxnSpLocks/>
          </p:cNvCxnSpPr>
          <p:nvPr/>
        </p:nvCxnSpPr>
        <p:spPr>
          <a:xfrm flipH="1">
            <a:off x="10637107" y="2785527"/>
            <a:ext cx="7277" cy="407247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C88DD22-A48E-AA5F-03B3-3DBB81465F2D}"/>
              </a:ext>
            </a:extLst>
          </p:cNvPr>
          <p:cNvCxnSpPr>
            <a:cxnSpLocks/>
          </p:cNvCxnSpPr>
          <p:nvPr/>
        </p:nvCxnSpPr>
        <p:spPr>
          <a:xfrm flipH="1">
            <a:off x="8063107" y="3489617"/>
            <a:ext cx="2574000" cy="0"/>
          </a:xfrm>
          <a:prstGeom prst="line">
            <a:avLst/>
          </a:prstGeom>
          <a:ln>
            <a:prstDash val="lg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CA16023-E36E-4134-9990-44FD3E2EA962}"/>
              </a:ext>
            </a:extLst>
          </p:cNvPr>
          <p:cNvSpPr txBox="1"/>
          <p:nvPr/>
        </p:nvSpPr>
        <p:spPr>
          <a:xfrm>
            <a:off x="8625546" y="2954074"/>
            <a:ext cx="2071395" cy="553998"/>
          </a:xfrm>
          <a:prstGeom prst="rect">
            <a:avLst/>
          </a:prstGeom>
          <a:noFill/>
        </p:spPr>
        <p:txBody>
          <a:bodyPr wrap="square" rtlCol="0">
            <a:spAutoFit/>
          </a:bodyPr>
          <a:lstStyle/>
          <a:p>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Tương tác thẻ:</a:t>
            </a:r>
          </a:p>
          <a:p>
            <a:pPr marL="171450" indent="-171450">
              <a:buFontTx/>
              <a:buChar char="-"/>
            </a:pP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EF Card Access</a:t>
            </a:r>
          </a:p>
          <a:p>
            <a:pPr marL="171450" indent="-171450">
              <a:buFontTx/>
              <a:buChar char="-"/>
            </a:pP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PACE hoặc BAC</a:t>
            </a:r>
          </a:p>
        </p:txBody>
      </p:sp>
      <p:cxnSp>
        <p:nvCxnSpPr>
          <p:cNvPr id="41" name="Straight Connector 40">
            <a:extLst>
              <a:ext uri="{FF2B5EF4-FFF2-40B4-BE49-F238E27FC236}">
                <a16:creationId xmlns:a16="http://schemas.microsoft.com/office/drawing/2014/main" id="{F070A93A-20E0-0E60-4B39-353FE5AC59D9}"/>
              </a:ext>
            </a:extLst>
          </p:cNvPr>
          <p:cNvCxnSpPr>
            <a:cxnSpLocks/>
          </p:cNvCxnSpPr>
          <p:nvPr/>
        </p:nvCxnSpPr>
        <p:spPr>
          <a:xfrm>
            <a:off x="5512558" y="3882969"/>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A46CDC69-0D09-7881-F028-2BD9162FC4F6}"/>
              </a:ext>
            </a:extLst>
          </p:cNvPr>
          <p:cNvSpPr txBox="1"/>
          <p:nvPr/>
        </p:nvSpPr>
        <p:spPr>
          <a:xfrm>
            <a:off x="5632361" y="3620027"/>
            <a:ext cx="2256798"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Thiết lập truy cập thành công</a:t>
            </a:r>
          </a:p>
        </p:txBody>
      </p:sp>
      <p:cxnSp>
        <p:nvCxnSpPr>
          <p:cNvPr id="44" name="Straight Connector 43">
            <a:extLst>
              <a:ext uri="{FF2B5EF4-FFF2-40B4-BE49-F238E27FC236}">
                <a16:creationId xmlns:a16="http://schemas.microsoft.com/office/drawing/2014/main" id="{B4539D74-2971-EF58-A9FF-5ED003EBEDE6}"/>
              </a:ext>
            </a:extLst>
          </p:cNvPr>
          <p:cNvCxnSpPr>
            <a:cxnSpLocks/>
          </p:cNvCxnSpPr>
          <p:nvPr/>
        </p:nvCxnSpPr>
        <p:spPr>
          <a:xfrm flipH="1">
            <a:off x="5519833" y="4329526"/>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89D0A103-F5C8-67DA-34E2-56B98518259C}"/>
              </a:ext>
            </a:extLst>
          </p:cNvPr>
          <p:cNvSpPr txBox="1"/>
          <p:nvPr/>
        </p:nvSpPr>
        <p:spPr>
          <a:xfrm>
            <a:off x="5725063" y="4104327"/>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Xác thực Chip</a:t>
            </a:r>
          </a:p>
        </p:txBody>
      </p:sp>
      <p:sp>
        <p:nvSpPr>
          <p:cNvPr id="50" name="TextBox 49">
            <a:extLst>
              <a:ext uri="{FF2B5EF4-FFF2-40B4-BE49-F238E27FC236}">
                <a16:creationId xmlns:a16="http://schemas.microsoft.com/office/drawing/2014/main" id="{FCD620F5-51DC-83D9-8968-F259225F026B}"/>
              </a:ext>
            </a:extLst>
          </p:cNvPr>
          <p:cNvSpPr txBox="1"/>
          <p:nvPr/>
        </p:nvSpPr>
        <p:spPr>
          <a:xfrm>
            <a:off x="8302631" y="4196072"/>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Đọc &amp; truyền dữ liệu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DG14</a:t>
            </a:r>
            <a:endParaRPr lang="en-US" sz="1000" dirty="0">
              <a:solidFill>
                <a:srgbClr val="113D70"/>
              </a:solidFill>
              <a:latin typeface="Roboto" panose="02000000000000000000" pitchFamily="2" charset="0"/>
              <a:ea typeface="Roboto" panose="02000000000000000000" pitchFamily="2" charset="0"/>
              <a:cs typeface="Roboto" panose="02000000000000000000" pitchFamily="2" charset="0"/>
            </a:endParaRPr>
          </a:p>
        </p:txBody>
      </p:sp>
      <p:cxnSp>
        <p:nvCxnSpPr>
          <p:cNvPr id="51" name="Straight Connector 50">
            <a:extLst>
              <a:ext uri="{FF2B5EF4-FFF2-40B4-BE49-F238E27FC236}">
                <a16:creationId xmlns:a16="http://schemas.microsoft.com/office/drawing/2014/main" id="{3EA17756-06D9-9637-D7AC-7652AEF38CA8}"/>
              </a:ext>
            </a:extLst>
          </p:cNvPr>
          <p:cNvCxnSpPr>
            <a:cxnSpLocks/>
          </p:cNvCxnSpPr>
          <p:nvPr/>
        </p:nvCxnSpPr>
        <p:spPr>
          <a:xfrm flipH="1">
            <a:off x="8077662" y="4456828"/>
            <a:ext cx="2574000" cy="0"/>
          </a:xfrm>
          <a:prstGeom prst="line">
            <a:avLst/>
          </a:prstGeom>
          <a:ln>
            <a:prstDash val="lg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6F5D0FF-59F1-3B58-98E7-D9C278B489E1}"/>
              </a:ext>
            </a:extLst>
          </p:cNvPr>
          <p:cNvCxnSpPr>
            <a:cxnSpLocks/>
          </p:cNvCxnSpPr>
          <p:nvPr/>
        </p:nvCxnSpPr>
        <p:spPr>
          <a:xfrm>
            <a:off x="8077662" y="4969895"/>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2E24D798-127D-865D-25E7-D42821D978DB}"/>
              </a:ext>
            </a:extLst>
          </p:cNvPr>
          <p:cNvSpPr txBox="1"/>
          <p:nvPr/>
        </p:nvSpPr>
        <p:spPr>
          <a:xfrm>
            <a:off x="8346561" y="4735440"/>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Xác thực Chip</a:t>
            </a:r>
          </a:p>
        </p:txBody>
      </p:sp>
      <p:cxnSp>
        <p:nvCxnSpPr>
          <p:cNvPr id="54" name="Straight Connector 53">
            <a:extLst>
              <a:ext uri="{FF2B5EF4-FFF2-40B4-BE49-F238E27FC236}">
                <a16:creationId xmlns:a16="http://schemas.microsoft.com/office/drawing/2014/main" id="{B31C2B00-CC50-5EE0-4F95-98F28FBF5FA2}"/>
              </a:ext>
            </a:extLst>
          </p:cNvPr>
          <p:cNvCxnSpPr>
            <a:cxnSpLocks/>
          </p:cNvCxnSpPr>
          <p:nvPr/>
        </p:nvCxnSpPr>
        <p:spPr>
          <a:xfrm>
            <a:off x="8070384" y="5454553"/>
            <a:ext cx="2574000" cy="0"/>
          </a:xfrm>
          <a:prstGeom prst="line">
            <a:avLst/>
          </a:prstGeom>
          <a:ln w="19050">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BED9058F-039B-1F46-64B4-788CDF3CA5EF}"/>
              </a:ext>
            </a:extLst>
          </p:cNvPr>
          <p:cNvSpPr txBox="1"/>
          <p:nvPr/>
        </p:nvSpPr>
        <p:spPr>
          <a:xfrm>
            <a:off x="8246584" y="5183252"/>
            <a:ext cx="227135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Thiết lập truy cập thành công</a:t>
            </a:r>
          </a:p>
        </p:txBody>
      </p:sp>
      <p:cxnSp>
        <p:nvCxnSpPr>
          <p:cNvPr id="56" name="Straight Connector 55">
            <a:extLst>
              <a:ext uri="{FF2B5EF4-FFF2-40B4-BE49-F238E27FC236}">
                <a16:creationId xmlns:a16="http://schemas.microsoft.com/office/drawing/2014/main" id="{7D77D39E-1FE0-E6C8-F991-8FD1B2CF1AF9}"/>
              </a:ext>
            </a:extLst>
          </p:cNvPr>
          <p:cNvCxnSpPr>
            <a:cxnSpLocks/>
          </p:cNvCxnSpPr>
          <p:nvPr/>
        </p:nvCxnSpPr>
        <p:spPr>
          <a:xfrm>
            <a:off x="5527111" y="5612997"/>
            <a:ext cx="2574000" cy="0"/>
          </a:xfrm>
          <a:prstGeom prst="line">
            <a:avLst/>
          </a:prstGeom>
          <a:ln w="19050">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328D99EE-C665-6208-B6B8-1A17E8E469EC}"/>
              </a:ext>
            </a:extLst>
          </p:cNvPr>
          <p:cNvSpPr txBox="1"/>
          <p:nvPr/>
        </p:nvSpPr>
        <p:spPr>
          <a:xfrm>
            <a:off x="5667459" y="5369381"/>
            <a:ext cx="222170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Thiết lập truy cập thành công</a:t>
            </a:r>
          </a:p>
        </p:txBody>
      </p:sp>
      <p:cxnSp>
        <p:nvCxnSpPr>
          <p:cNvPr id="61" name="Straight Connector 60">
            <a:extLst>
              <a:ext uri="{FF2B5EF4-FFF2-40B4-BE49-F238E27FC236}">
                <a16:creationId xmlns:a16="http://schemas.microsoft.com/office/drawing/2014/main" id="{F6C5EE50-7D22-9A9B-C036-C07E9D6782E7}"/>
              </a:ext>
            </a:extLst>
          </p:cNvPr>
          <p:cNvCxnSpPr>
            <a:cxnSpLocks/>
          </p:cNvCxnSpPr>
          <p:nvPr/>
        </p:nvCxnSpPr>
        <p:spPr>
          <a:xfrm flipH="1">
            <a:off x="5519833" y="5996397"/>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563173AF-40B8-795B-9167-9CD09E77F82C}"/>
              </a:ext>
            </a:extLst>
          </p:cNvPr>
          <p:cNvSpPr txBox="1"/>
          <p:nvPr/>
        </p:nvSpPr>
        <p:spPr>
          <a:xfrm>
            <a:off x="5725063" y="5733660"/>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Đọc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EF_CVCA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sp>
        <p:nvSpPr>
          <p:cNvPr id="64" name="TextBox 63">
            <a:extLst>
              <a:ext uri="{FF2B5EF4-FFF2-40B4-BE49-F238E27FC236}">
                <a16:creationId xmlns:a16="http://schemas.microsoft.com/office/drawing/2014/main" id="{7AB5F56B-23B0-57AC-5E09-4035D152CDE2}"/>
              </a:ext>
            </a:extLst>
          </p:cNvPr>
          <p:cNvSpPr txBox="1"/>
          <p:nvPr/>
        </p:nvSpPr>
        <p:spPr>
          <a:xfrm>
            <a:off x="8199278" y="5966979"/>
            <a:ext cx="2437828"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Đọc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EfCVCA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&amp; Truyền dữ liệu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EF.CVCA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cxnSp>
        <p:nvCxnSpPr>
          <p:cNvPr id="65" name="Straight Connector 64">
            <a:extLst>
              <a:ext uri="{FF2B5EF4-FFF2-40B4-BE49-F238E27FC236}">
                <a16:creationId xmlns:a16="http://schemas.microsoft.com/office/drawing/2014/main" id="{ABD6C7E1-8874-20DA-2936-27B06314AC50}"/>
              </a:ext>
            </a:extLst>
          </p:cNvPr>
          <p:cNvCxnSpPr>
            <a:cxnSpLocks/>
          </p:cNvCxnSpPr>
          <p:nvPr/>
        </p:nvCxnSpPr>
        <p:spPr>
          <a:xfrm flipH="1">
            <a:off x="8077662" y="6231302"/>
            <a:ext cx="2574000" cy="0"/>
          </a:xfrm>
          <a:prstGeom prst="line">
            <a:avLst/>
          </a:prstGeom>
          <a:ln>
            <a:prstDash val="lg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C0CA2A-84D5-4498-5D1E-B316D7604A7A}"/>
              </a:ext>
            </a:extLst>
          </p:cNvPr>
          <p:cNvCxnSpPr>
            <a:cxnSpLocks/>
          </p:cNvCxnSpPr>
          <p:nvPr/>
        </p:nvCxnSpPr>
        <p:spPr>
          <a:xfrm flipH="1">
            <a:off x="5519833" y="6396682"/>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6A223048-9864-9444-1B46-03FC80603550}"/>
              </a:ext>
            </a:extLst>
          </p:cNvPr>
          <p:cNvSpPr txBox="1"/>
          <p:nvPr/>
        </p:nvSpPr>
        <p:spPr>
          <a:xfrm>
            <a:off x="5725063" y="6152051"/>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Nhận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EFCVCA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cxnSp>
        <p:nvCxnSpPr>
          <p:cNvPr id="68" name="Straight Connector 67">
            <a:extLst>
              <a:ext uri="{FF2B5EF4-FFF2-40B4-BE49-F238E27FC236}">
                <a16:creationId xmlns:a16="http://schemas.microsoft.com/office/drawing/2014/main" id="{D3129FD3-0C7A-8B29-5F70-3895D4B461BB}"/>
              </a:ext>
            </a:extLst>
          </p:cNvPr>
          <p:cNvCxnSpPr>
            <a:cxnSpLocks/>
          </p:cNvCxnSpPr>
          <p:nvPr/>
        </p:nvCxnSpPr>
        <p:spPr>
          <a:xfrm>
            <a:off x="5527111" y="6761278"/>
            <a:ext cx="2574000" cy="0"/>
          </a:xfrm>
          <a:prstGeom prst="line">
            <a:avLst/>
          </a:prstGeom>
          <a:ln w="19050">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8CDACB70-3C94-A41F-CC7C-67F9910346F8}"/>
              </a:ext>
            </a:extLst>
          </p:cNvPr>
          <p:cNvSpPr txBox="1"/>
          <p:nvPr/>
        </p:nvSpPr>
        <p:spPr>
          <a:xfrm>
            <a:off x="5717788" y="6506230"/>
            <a:ext cx="2345319"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Dữ liệu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EF.CVCA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grpSp>
        <p:nvGrpSpPr>
          <p:cNvPr id="16" name="Group 15">
            <a:extLst>
              <a:ext uri="{FF2B5EF4-FFF2-40B4-BE49-F238E27FC236}">
                <a16:creationId xmlns:a16="http://schemas.microsoft.com/office/drawing/2014/main" id="{F1FA5298-EF1E-D265-CEB4-5AAE049E5E24}"/>
              </a:ext>
            </a:extLst>
          </p:cNvPr>
          <p:cNvGrpSpPr/>
          <p:nvPr/>
        </p:nvGrpSpPr>
        <p:grpSpPr>
          <a:xfrm>
            <a:off x="1858152" y="985527"/>
            <a:ext cx="2160000" cy="1800000"/>
            <a:chOff x="2057400" y="1903482"/>
            <a:chExt cx="2160000" cy="1800000"/>
          </a:xfrm>
        </p:grpSpPr>
        <p:sp>
          <p:nvSpPr>
            <p:cNvPr id="19" name="Hexagon 18">
              <a:extLst>
                <a:ext uri="{FF2B5EF4-FFF2-40B4-BE49-F238E27FC236}">
                  <a16:creationId xmlns:a16="http://schemas.microsoft.com/office/drawing/2014/main" id="{76CBB22F-9D25-665F-D77A-503EF17C6A87}"/>
                </a:ext>
              </a:extLst>
            </p:cNvPr>
            <p:cNvSpPr/>
            <p:nvPr/>
          </p:nvSpPr>
          <p:spPr>
            <a:xfrm>
              <a:off x="2057400"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585A6041-1AA2-602B-62B7-A4164C8132F3}"/>
                </a:ext>
              </a:extLst>
            </p:cNvPr>
            <p:cNvSpPr txBox="1"/>
            <p:nvPr/>
          </p:nvSpPr>
          <p:spPr>
            <a:xfrm>
              <a:off x="2336163" y="2525802"/>
              <a:ext cx="1602474" cy="584775"/>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Control Center</a:t>
              </a:r>
            </a:p>
          </p:txBody>
        </p:sp>
      </p:grpSp>
      <p:cxnSp>
        <p:nvCxnSpPr>
          <p:cNvPr id="22" name="Straight Connector 21">
            <a:extLst>
              <a:ext uri="{FF2B5EF4-FFF2-40B4-BE49-F238E27FC236}">
                <a16:creationId xmlns:a16="http://schemas.microsoft.com/office/drawing/2014/main" id="{71CDA9A9-6E54-58A4-4AD8-58F4B6DB974F}"/>
              </a:ext>
            </a:extLst>
          </p:cNvPr>
          <p:cNvCxnSpPr>
            <a:cxnSpLocks/>
          </p:cNvCxnSpPr>
          <p:nvPr/>
        </p:nvCxnSpPr>
        <p:spPr>
          <a:xfrm>
            <a:off x="2882392" y="2785527"/>
            <a:ext cx="0" cy="407247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0381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3092731" y="2766657"/>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38550" y="-2304"/>
            <a:ext cx="686146"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62B9201-40DC-5B87-D423-CE81E424B0BF}"/>
              </a:ext>
            </a:extLst>
          </p:cNvPr>
          <p:cNvGrpSpPr/>
          <p:nvPr/>
        </p:nvGrpSpPr>
        <p:grpSpPr>
          <a:xfrm>
            <a:off x="555246" y="127740"/>
            <a:ext cx="6360194" cy="641891"/>
            <a:chOff x="1105251" y="459223"/>
            <a:chExt cx="6360194" cy="641891"/>
          </a:xfrm>
        </p:grpSpPr>
        <p:sp>
          <p:nvSpPr>
            <p:cNvPr id="2" name="TextBox 1">
              <a:extLst>
                <a:ext uri="{FF2B5EF4-FFF2-40B4-BE49-F238E27FC236}">
                  <a16:creationId xmlns:a16="http://schemas.microsoft.com/office/drawing/2014/main" id="{52F3881B-12E3-91B8-FAAD-20642955B16B}"/>
                </a:ext>
              </a:extLst>
            </p:cNvPr>
            <p:cNvSpPr txBox="1"/>
            <p:nvPr/>
          </p:nvSpPr>
          <p:spPr>
            <a:xfrm>
              <a:off x="1901049" y="503170"/>
              <a:ext cx="5564396" cy="553998"/>
            </a:xfrm>
            <a:prstGeom prst="rect">
              <a:avLst/>
            </a:prstGeom>
            <a:noFill/>
          </p:spPr>
          <p:txBody>
            <a:bodyPr wrap="square" rtlCol="0">
              <a:spAutoFit/>
            </a:bodyPr>
            <a:lstStyle/>
            <a:p>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Quy trình xác thực thiết bị (TA)</a:t>
              </a:r>
            </a:p>
          </p:txBody>
        </p:sp>
        <p:sp>
          <p:nvSpPr>
            <p:cNvPr id="6" name="Hexagon 5">
              <a:extLst>
                <a:ext uri="{FF2B5EF4-FFF2-40B4-BE49-F238E27FC236}">
                  <a16:creationId xmlns:a16="http://schemas.microsoft.com/office/drawing/2014/main" id="{BDFDB52C-8004-7009-DE8D-36CDF8240A7D}"/>
                </a:ext>
              </a:extLst>
            </p:cNvPr>
            <p:cNvSpPr/>
            <p:nvPr/>
          </p:nvSpPr>
          <p:spPr>
            <a:xfrm>
              <a:off x="1105251" y="459223"/>
              <a:ext cx="744595" cy="641891"/>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ECDB5D7B-D26F-75D4-A132-E09556732ACC}"/>
              </a:ext>
            </a:extLst>
          </p:cNvPr>
          <p:cNvGrpSpPr/>
          <p:nvPr/>
        </p:nvGrpSpPr>
        <p:grpSpPr>
          <a:xfrm>
            <a:off x="4107666" y="907879"/>
            <a:ext cx="2160000" cy="1800000"/>
            <a:chOff x="4566691" y="1903482"/>
            <a:chExt cx="2160000" cy="1800000"/>
          </a:xfrm>
        </p:grpSpPr>
        <p:sp>
          <p:nvSpPr>
            <p:cNvPr id="5" name="Hexagon 4">
              <a:extLst>
                <a:ext uri="{FF2B5EF4-FFF2-40B4-BE49-F238E27FC236}">
                  <a16:creationId xmlns:a16="http://schemas.microsoft.com/office/drawing/2014/main" id="{1533ABC3-ADC6-CE7F-D46F-D6984387024E}"/>
                </a:ext>
              </a:extLst>
            </p:cNvPr>
            <p:cNvSpPr/>
            <p:nvPr/>
          </p:nvSpPr>
          <p:spPr>
            <a:xfrm>
              <a:off x="4566691"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E2261597-23F9-4A72-F8FD-9F5CE783A46F}"/>
                </a:ext>
              </a:extLst>
            </p:cNvPr>
            <p:cNvSpPr txBox="1"/>
            <p:nvPr/>
          </p:nvSpPr>
          <p:spPr>
            <a:xfrm>
              <a:off x="4845454" y="2627465"/>
              <a:ext cx="1602474" cy="338554"/>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Client</a:t>
              </a:r>
            </a:p>
          </p:txBody>
        </p:sp>
      </p:grpSp>
      <p:grpSp>
        <p:nvGrpSpPr>
          <p:cNvPr id="8" name="Group 7">
            <a:extLst>
              <a:ext uri="{FF2B5EF4-FFF2-40B4-BE49-F238E27FC236}">
                <a16:creationId xmlns:a16="http://schemas.microsoft.com/office/drawing/2014/main" id="{1ADBCF80-B6EC-D63D-F64A-ECE62D1765C1}"/>
              </a:ext>
            </a:extLst>
          </p:cNvPr>
          <p:cNvGrpSpPr/>
          <p:nvPr/>
        </p:nvGrpSpPr>
        <p:grpSpPr>
          <a:xfrm>
            <a:off x="6639989" y="907879"/>
            <a:ext cx="2160000" cy="1800000"/>
            <a:chOff x="7075982" y="1903482"/>
            <a:chExt cx="2160000" cy="1800000"/>
          </a:xfrm>
        </p:grpSpPr>
        <p:sp>
          <p:nvSpPr>
            <p:cNvPr id="9" name="Hexagon 8">
              <a:extLst>
                <a:ext uri="{FF2B5EF4-FFF2-40B4-BE49-F238E27FC236}">
                  <a16:creationId xmlns:a16="http://schemas.microsoft.com/office/drawing/2014/main" id="{83A88979-35C7-9A61-E9DD-D421EDCAEED5}"/>
                </a:ext>
              </a:extLst>
            </p:cNvPr>
            <p:cNvSpPr/>
            <p:nvPr/>
          </p:nvSpPr>
          <p:spPr>
            <a:xfrm>
              <a:off x="7075982"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TextBox 9">
              <a:extLst>
                <a:ext uri="{FF2B5EF4-FFF2-40B4-BE49-F238E27FC236}">
                  <a16:creationId xmlns:a16="http://schemas.microsoft.com/office/drawing/2014/main" id="{3F819C73-865C-35F9-5D72-633192948756}"/>
                </a:ext>
              </a:extLst>
            </p:cNvPr>
            <p:cNvSpPr txBox="1"/>
            <p:nvPr/>
          </p:nvSpPr>
          <p:spPr>
            <a:xfrm>
              <a:off x="7354745" y="2615349"/>
              <a:ext cx="1602474" cy="338554"/>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Reader</a:t>
              </a:r>
            </a:p>
          </p:txBody>
        </p:sp>
      </p:grpSp>
      <p:grpSp>
        <p:nvGrpSpPr>
          <p:cNvPr id="11" name="Group 10">
            <a:extLst>
              <a:ext uri="{FF2B5EF4-FFF2-40B4-BE49-F238E27FC236}">
                <a16:creationId xmlns:a16="http://schemas.microsoft.com/office/drawing/2014/main" id="{EF957681-5D55-4DB8-E0C4-35E43950653E}"/>
              </a:ext>
            </a:extLst>
          </p:cNvPr>
          <p:cNvGrpSpPr/>
          <p:nvPr/>
        </p:nvGrpSpPr>
        <p:grpSpPr>
          <a:xfrm>
            <a:off x="6205510" y="1730215"/>
            <a:ext cx="496635" cy="117615"/>
            <a:chOff x="4130948" y="2741207"/>
            <a:chExt cx="496635" cy="117615"/>
          </a:xfrm>
        </p:grpSpPr>
        <p:cxnSp>
          <p:nvCxnSpPr>
            <p:cNvPr id="12" name="Straight Connector 11">
              <a:extLst>
                <a:ext uri="{FF2B5EF4-FFF2-40B4-BE49-F238E27FC236}">
                  <a16:creationId xmlns:a16="http://schemas.microsoft.com/office/drawing/2014/main" id="{4FED57A9-E6CE-4191-4680-E7E6D812D250}"/>
                </a:ext>
              </a:extLst>
            </p:cNvPr>
            <p:cNvCxnSpPr>
              <a:cxnSpLocks/>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32F978BE-BB1C-41C5-7C24-683854DB4F42}"/>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 name="Oval 14">
              <a:extLst>
                <a:ext uri="{FF2B5EF4-FFF2-40B4-BE49-F238E27FC236}">
                  <a16:creationId xmlns:a16="http://schemas.microsoft.com/office/drawing/2014/main" id="{54B73D51-5A8D-772B-C586-0EBB812AC460}"/>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cxnSp>
        <p:nvCxnSpPr>
          <p:cNvPr id="17" name="Straight Connector 16">
            <a:extLst>
              <a:ext uri="{FF2B5EF4-FFF2-40B4-BE49-F238E27FC236}">
                <a16:creationId xmlns:a16="http://schemas.microsoft.com/office/drawing/2014/main" id="{0A35FE23-4500-45C3-B082-60EDB9084C96}"/>
              </a:ext>
            </a:extLst>
          </p:cNvPr>
          <p:cNvCxnSpPr>
            <a:cxnSpLocks/>
          </p:cNvCxnSpPr>
          <p:nvPr/>
        </p:nvCxnSpPr>
        <p:spPr>
          <a:xfrm>
            <a:off x="5145115" y="2707879"/>
            <a:ext cx="0" cy="4150121"/>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6B3DDE-C9B7-558D-419C-0FF21C4BF8BD}"/>
              </a:ext>
            </a:extLst>
          </p:cNvPr>
          <p:cNvCxnSpPr>
            <a:cxnSpLocks/>
          </p:cNvCxnSpPr>
          <p:nvPr/>
        </p:nvCxnSpPr>
        <p:spPr>
          <a:xfrm flipH="1">
            <a:off x="7673633" y="2707879"/>
            <a:ext cx="22033" cy="4150121"/>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83D6295-6E4B-D154-2FA8-947FDDB24601}"/>
              </a:ext>
            </a:extLst>
          </p:cNvPr>
          <p:cNvCxnSpPr>
            <a:cxnSpLocks/>
          </p:cNvCxnSpPr>
          <p:nvPr/>
        </p:nvCxnSpPr>
        <p:spPr>
          <a:xfrm flipH="1">
            <a:off x="2594564" y="3408007"/>
            <a:ext cx="2550551"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34D279C-8632-CCCD-01F9-9F599E85B30D}"/>
              </a:ext>
            </a:extLst>
          </p:cNvPr>
          <p:cNvSpPr txBox="1"/>
          <p:nvPr/>
        </p:nvSpPr>
        <p:spPr>
          <a:xfrm>
            <a:off x="2638631" y="3160322"/>
            <a:ext cx="237708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Trao đổi dữ liệu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DVCA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&amp; IS Certificate</a:t>
            </a:r>
          </a:p>
        </p:txBody>
      </p:sp>
      <p:grpSp>
        <p:nvGrpSpPr>
          <p:cNvPr id="24" name="Group 23">
            <a:extLst>
              <a:ext uri="{FF2B5EF4-FFF2-40B4-BE49-F238E27FC236}">
                <a16:creationId xmlns:a16="http://schemas.microsoft.com/office/drawing/2014/main" id="{60416FE2-095F-3B04-3AC1-6BC58713B25B}"/>
              </a:ext>
            </a:extLst>
          </p:cNvPr>
          <p:cNvGrpSpPr/>
          <p:nvPr/>
        </p:nvGrpSpPr>
        <p:grpSpPr>
          <a:xfrm>
            <a:off x="9172312" y="907879"/>
            <a:ext cx="2160000" cy="1800000"/>
            <a:chOff x="9585272" y="1903482"/>
            <a:chExt cx="2160000" cy="1800000"/>
          </a:xfrm>
        </p:grpSpPr>
        <p:sp>
          <p:nvSpPr>
            <p:cNvPr id="25" name="Hexagon 24">
              <a:extLst>
                <a:ext uri="{FF2B5EF4-FFF2-40B4-BE49-F238E27FC236}">
                  <a16:creationId xmlns:a16="http://schemas.microsoft.com/office/drawing/2014/main" id="{D9C82B01-0E50-1C0D-189B-54C7E8B8FF6B}"/>
                </a:ext>
              </a:extLst>
            </p:cNvPr>
            <p:cNvSpPr/>
            <p:nvPr/>
          </p:nvSpPr>
          <p:spPr>
            <a:xfrm>
              <a:off x="9585272"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TextBox 25">
              <a:extLst>
                <a:ext uri="{FF2B5EF4-FFF2-40B4-BE49-F238E27FC236}">
                  <a16:creationId xmlns:a16="http://schemas.microsoft.com/office/drawing/2014/main" id="{1D2CBAC6-353C-117E-2AAB-41DE709ED4D6}"/>
                </a:ext>
              </a:extLst>
            </p:cNvPr>
            <p:cNvSpPr txBox="1"/>
            <p:nvPr/>
          </p:nvSpPr>
          <p:spPr>
            <a:xfrm>
              <a:off x="9722498" y="2618424"/>
              <a:ext cx="1978471" cy="338554"/>
            </a:xfrm>
            <a:prstGeom prst="rect">
              <a:avLst/>
            </a:prstGeom>
            <a:noFill/>
          </p:spPr>
          <p:txBody>
            <a:bodyPr wrap="square" rtlCol="0">
              <a:spAutoFit/>
            </a:bodyPr>
            <a:lstStyle/>
            <a:p>
              <a:pPr algn="ctr"/>
              <a:r>
                <a:rPr lang="en-US" sz="1600" b="1" dirty="0" err="1">
                  <a:solidFill>
                    <a:srgbClr val="FFC000"/>
                  </a:solidFill>
                  <a:latin typeface="Roboto" panose="02000000000000000000" pitchFamily="2" charset="0"/>
                  <a:ea typeface="Roboto" panose="02000000000000000000" pitchFamily="2" charset="0"/>
                  <a:cs typeface="Roboto" panose="02000000000000000000" pitchFamily="2" charset="0"/>
                </a:rPr>
                <a:t>CCCD</a:t>
              </a: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 gắn Chip</a:t>
              </a:r>
            </a:p>
          </p:txBody>
        </p:sp>
      </p:grpSp>
      <p:grpSp>
        <p:nvGrpSpPr>
          <p:cNvPr id="27" name="Group 26">
            <a:extLst>
              <a:ext uri="{FF2B5EF4-FFF2-40B4-BE49-F238E27FC236}">
                <a16:creationId xmlns:a16="http://schemas.microsoft.com/office/drawing/2014/main" id="{4B170099-A709-FA22-3268-EE0B4D17032D}"/>
              </a:ext>
            </a:extLst>
          </p:cNvPr>
          <p:cNvGrpSpPr/>
          <p:nvPr/>
        </p:nvGrpSpPr>
        <p:grpSpPr>
          <a:xfrm>
            <a:off x="8737833" y="1724157"/>
            <a:ext cx="496635" cy="117615"/>
            <a:chOff x="4130948" y="2741207"/>
            <a:chExt cx="496635" cy="117615"/>
          </a:xfrm>
        </p:grpSpPr>
        <p:cxnSp>
          <p:nvCxnSpPr>
            <p:cNvPr id="28" name="Straight Connector 27">
              <a:extLst>
                <a:ext uri="{FF2B5EF4-FFF2-40B4-BE49-F238E27FC236}">
                  <a16:creationId xmlns:a16="http://schemas.microsoft.com/office/drawing/2014/main" id="{5EA76904-637D-007F-80A3-E4C6923C998A}"/>
                </a:ext>
              </a:extLst>
            </p:cNvPr>
            <p:cNvCxnSpPr>
              <a:cxnSpLocks/>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94D1F48D-1736-81AC-F62D-6D304E2D794B}"/>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1" name="Oval 30">
              <a:extLst>
                <a:ext uri="{FF2B5EF4-FFF2-40B4-BE49-F238E27FC236}">
                  <a16:creationId xmlns:a16="http://schemas.microsoft.com/office/drawing/2014/main" id="{708261B9-3298-1DE6-7502-89FEA77C51A6}"/>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cxnSp>
        <p:nvCxnSpPr>
          <p:cNvPr id="32" name="Straight Connector 31">
            <a:extLst>
              <a:ext uri="{FF2B5EF4-FFF2-40B4-BE49-F238E27FC236}">
                <a16:creationId xmlns:a16="http://schemas.microsoft.com/office/drawing/2014/main" id="{E1BF1F12-66F0-0EF4-7D62-037E0F315DE6}"/>
              </a:ext>
            </a:extLst>
          </p:cNvPr>
          <p:cNvCxnSpPr>
            <a:cxnSpLocks/>
          </p:cNvCxnSpPr>
          <p:nvPr/>
        </p:nvCxnSpPr>
        <p:spPr>
          <a:xfrm>
            <a:off x="10246216" y="2707879"/>
            <a:ext cx="0" cy="413864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C88DD22-A48E-AA5F-03B3-3DBB81465F2D}"/>
              </a:ext>
            </a:extLst>
          </p:cNvPr>
          <p:cNvCxnSpPr>
            <a:cxnSpLocks/>
          </p:cNvCxnSpPr>
          <p:nvPr/>
        </p:nvCxnSpPr>
        <p:spPr>
          <a:xfrm flipH="1">
            <a:off x="7693389" y="4408553"/>
            <a:ext cx="2574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CA16023-E36E-4134-9990-44FD3E2EA962}"/>
              </a:ext>
            </a:extLst>
          </p:cNvPr>
          <p:cNvSpPr txBox="1"/>
          <p:nvPr/>
        </p:nvSpPr>
        <p:spPr>
          <a:xfrm>
            <a:off x="7864611" y="4156036"/>
            <a:ext cx="2374308"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Tương tác giữa Reader &amp;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CCCD</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có Chip</a:t>
            </a:r>
          </a:p>
        </p:txBody>
      </p:sp>
      <p:cxnSp>
        <p:nvCxnSpPr>
          <p:cNvPr id="38" name="Straight Connector 37">
            <a:extLst>
              <a:ext uri="{FF2B5EF4-FFF2-40B4-BE49-F238E27FC236}">
                <a16:creationId xmlns:a16="http://schemas.microsoft.com/office/drawing/2014/main" id="{B25C9CE1-913B-5ADE-84D4-B9C277D6FA91}"/>
              </a:ext>
            </a:extLst>
          </p:cNvPr>
          <p:cNvCxnSpPr>
            <a:cxnSpLocks/>
          </p:cNvCxnSpPr>
          <p:nvPr/>
        </p:nvCxnSpPr>
        <p:spPr>
          <a:xfrm>
            <a:off x="5127035" y="4716903"/>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AEADBA2-2808-49D5-EE8E-4698025B42AE}"/>
              </a:ext>
            </a:extLst>
          </p:cNvPr>
          <p:cNvSpPr txBox="1"/>
          <p:nvPr/>
        </p:nvSpPr>
        <p:spPr>
          <a:xfrm>
            <a:off x="5292278" y="4470682"/>
            <a:ext cx="230066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Thiết lập truy cập thành công</a:t>
            </a:r>
          </a:p>
        </p:txBody>
      </p:sp>
      <p:sp>
        <p:nvSpPr>
          <p:cNvPr id="42" name="TextBox 41">
            <a:extLst>
              <a:ext uri="{FF2B5EF4-FFF2-40B4-BE49-F238E27FC236}">
                <a16:creationId xmlns:a16="http://schemas.microsoft.com/office/drawing/2014/main" id="{A46CDC69-0D09-7881-F028-2BD9162FC4F6}"/>
              </a:ext>
            </a:extLst>
          </p:cNvPr>
          <p:cNvSpPr txBox="1"/>
          <p:nvPr/>
        </p:nvSpPr>
        <p:spPr>
          <a:xfrm>
            <a:off x="5189181" y="3140199"/>
            <a:ext cx="2467439" cy="400110"/>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SetDvCertificate</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và Thiết lập truy cập thành công </a:t>
            </a:r>
          </a:p>
        </p:txBody>
      </p:sp>
      <p:cxnSp>
        <p:nvCxnSpPr>
          <p:cNvPr id="44" name="Straight Connector 43">
            <a:extLst>
              <a:ext uri="{FF2B5EF4-FFF2-40B4-BE49-F238E27FC236}">
                <a16:creationId xmlns:a16="http://schemas.microsoft.com/office/drawing/2014/main" id="{B4539D74-2971-EF58-A9FF-5ED003EBEDE6}"/>
              </a:ext>
            </a:extLst>
          </p:cNvPr>
          <p:cNvCxnSpPr>
            <a:cxnSpLocks/>
          </p:cNvCxnSpPr>
          <p:nvPr/>
        </p:nvCxnSpPr>
        <p:spPr>
          <a:xfrm flipH="1">
            <a:off x="5119389" y="4285054"/>
            <a:ext cx="25740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89D0A103-F5C8-67DA-34E2-56B98518259C}"/>
              </a:ext>
            </a:extLst>
          </p:cNvPr>
          <p:cNvSpPr txBox="1"/>
          <p:nvPr/>
        </p:nvSpPr>
        <p:spPr>
          <a:xfrm>
            <a:off x="5323887" y="4038833"/>
            <a:ext cx="2071395" cy="246221"/>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verifyCertificateChain</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grpSp>
        <p:nvGrpSpPr>
          <p:cNvPr id="22" name="Group 21">
            <a:extLst>
              <a:ext uri="{FF2B5EF4-FFF2-40B4-BE49-F238E27FC236}">
                <a16:creationId xmlns:a16="http://schemas.microsoft.com/office/drawing/2014/main" id="{0E9FDC37-CF55-103A-5A83-EF274F37432E}"/>
              </a:ext>
            </a:extLst>
          </p:cNvPr>
          <p:cNvGrpSpPr/>
          <p:nvPr/>
        </p:nvGrpSpPr>
        <p:grpSpPr>
          <a:xfrm>
            <a:off x="1575343" y="886237"/>
            <a:ext cx="2160000" cy="1800000"/>
            <a:chOff x="2057400" y="1903482"/>
            <a:chExt cx="2160000" cy="1800000"/>
          </a:xfrm>
        </p:grpSpPr>
        <p:sp>
          <p:nvSpPr>
            <p:cNvPr id="34" name="Hexagon 33">
              <a:extLst>
                <a:ext uri="{FF2B5EF4-FFF2-40B4-BE49-F238E27FC236}">
                  <a16:creationId xmlns:a16="http://schemas.microsoft.com/office/drawing/2014/main" id="{C22F2274-CD06-C61C-226A-B5E72C5E4E35}"/>
                </a:ext>
              </a:extLst>
            </p:cNvPr>
            <p:cNvSpPr/>
            <p:nvPr/>
          </p:nvSpPr>
          <p:spPr>
            <a:xfrm>
              <a:off x="2057400"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5" name="TextBox 34">
              <a:extLst>
                <a:ext uri="{FF2B5EF4-FFF2-40B4-BE49-F238E27FC236}">
                  <a16:creationId xmlns:a16="http://schemas.microsoft.com/office/drawing/2014/main" id="{72A8DD7E-917C-16E6-4506-1E8A1CE4EA9F}"/>
                </a:ext>
              </a:extLst>
            </p:cNvPr>
            <p:cNvSpPr txBox="1"/>
            <p:nvPr/>
          </p:nvSpPr>
          <p:spPr>
            <a:xfrm>
              <a:off x="2336163" y="2525802"/>
              <a:ext cx="1602474" cy="584775"/>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Control Center</a:t>
              </a:r>
            </a:p>
          </p:txBody>
        </p:sp>
      </p:grpSp>
      <p:grpSp>
        <p:nvGrpSpPr>
          <p:cNvPr id="36" name="Group 35">
            <a:extLst>
              <a:ext uri="{FF2B5EF4-FFF2-40B4-BE49-F238E27FC236}">
                <a16:creationId xmlns:a16="http://schemas.microsoft.com/office/drawing/2014/main" id="{6570A95C-A570-5EB9-FF50-0DA60FE881EC}"/>
              </a:ext>
            </a:extLst>
          </p:cNvPr>
          <p:cNvGrpSpPr/>
          <p:nvPr/>
        </p:nvGrpSpPr>
        <p:grpSpPr>
          <a:xfrm>
            <a:off x="3673187" y="1754321"/>
            <a:ext cx="496635" cy="117615"/>
            <a:chOff x="4130948" y="2741207"/>
            <a:chExt cx="496635" cy="117615"/>
          </a:xfrm>
        </p:grpSpPr>
        <p:cxnSp>
          <p:nvCxnSpPr>
            <p:cNvPr id="39" name="Straight Connector 38">
              <a:extLst>
                <a:ext uri="{FF2B5EF4-FFF2-40B4-BE49-F238E27FC236}">
                  <a16:creationId xmlns:a16="http://schemas.microsoft.com/office/drawing/2014/main" id="{47B35BFB-208D-A522-344D-BE9FCF007B02}"/>
                </a:ext>
              </a:extLst>
            </p:cNvPr>
            <p:cNvCxnSpPr>
              <a:cxnSpLocks/>
            </p:cNvCxnSpPr>
            <p:nvPr/>
          </p:nvCxnSpPr>
          <p:spPr>
            <a:xfrm>
              <a:off x="4222757" y="2803287"/>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6C4F1C21-23D5-1B4A-D099-606666667788}"/>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6" name="Oval 45">
              <a:extLst>
                <a:ext uri="{FF2B5EF4-FFF2-40B4-BE49-F238E27FC236}">
                  <a16:creationId xmlns:a16="http://schemas.microsoft.com/office/drawing/2014/main" id="{93EFE0C6-C0E7-DDEA-8823-15470BB9CDCF}"/>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cxnSp>
        <p:nvCxnSpPr>
          <p:cNvPr id="50" name="Straight Connector 49">
            <a:extLst>
              <a:ext uri="{FF2B5EF4-FFF2-40B4-BE49-F238E27FC236}">
                <a16:creationId xmlns:a16="http://schemas.microsoft.com/office/drawing/2014/main" id="{A0C4DCD6-21D4-5AB0-DD2D-75D16B919077}"/>
              </a:ext>
            </a:extLst>
          </p:cNvPr>
          <p:cNvCxnSpPr>
            <a:cxnSpLocks/>
          </p:cNvCxnSpPr>
          <p:nvPr/>
        </p:nvCxnSpPr>
        <p:spPr>
          <a:xfrm>
            <a:off x="2599583" y="2686237"/>
            <a:ext cx="0" cy="4150121"/>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CE5F39E-1E18-D511-4493-A6BD854E1FBC}"/>
              </a:ext>
            </a:extLst>
          </p:cNvPr>
          <p:cNvCxnSpPr>
            <a:cxnSpLocks/>
          </p:cNvCxnSpPr>
          <p:nvPr/>
        </p:nvCxnSpPr>
        <p:spPr>
          <a:xfrm>
            <a:off x="2576134" y="3059372"/>
            <a:ext cx="25740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2CD579E0-1139-5258-A058-22C3837C2639}"/>
              </a:ext>
            </a:extLst>
          </p:cNvPr>
          <p:cNvSpPr txBox="1"/>
          <p:nvPr/>
        </p:nvSpPr>
        <p:spPr>
          <a:xfrm>
            <a:off x="2827436" y="2830389"/>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Tìm CVCA Certificate</a:t>
            </a:r>
          </a:p>
        </p:txBody>
      </p:sp>
      <p:cxnSp>
        <p:nvCxnSpPr>
          <p:cNvPr id="53" name="Straight Connector 52">
            <a:extLst>
              <a:ext uri="{FF2B5EF4-FFF2-40B4-BE49-F238E27FC236}">
                <a16:creationId xmlns:a16="http://schemas.microsoft.com/office/drawing/2014/main" id="{5523C2E0-ACE4-903F-0145-EE94D537E66D}"/>
              </a:ext>
            </a:extLst>
          </p:cNvPr>
          <p:cNvCxnSpPr>
            <a:cxnSpLocks/>
          </p:cNvCxnSpPr>
          <p:nvPr/>
        </p:nvCxnSpPr>
        <p:spPr>
          <a:xfrm flipH="1">
            <a:off x="5119389" y="3540309"/>
            <a:ext cx="2574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5382C0EC-1C9E-41AE-8EC4-D2F385AFA494}"/>
              </a:ext>
            </a:extLst>
          </p:cNvPr>
          <p:cNvSpPr txBox="1"/>
          <p:nvPr/>
        </p:nvSpPr>
        <p:spPr>
          <a:xfrm>
            <a:off x="5105792" y="3564662"/>
            <a:ext cx="2467439" cy="400110"/>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SetTerminalCertificate</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 và Thiết lập truy cập thành công </a:t>
            </a:r>
          </a:p>
        </p:txBody>
      </p:sp>
      <p:cxnSp>
        <p:nvCxnSpPr>
          <p:cNvPr id="55" name="Straight Connector 54">
            <a:extLst>
              <a:ext uri="{FF2B5EF4-FFF2-40B4-BE49-F238E27FC236}">
                <a16:creationId xmlns:a16="http://schemas.microsoft.com/office/drawing/2014/main" id="{AB4D8707-C379-EBD0-0066-95EC2242C855}"/>
              </a:ext>
            </a:extLst>
          </p:cNvPr>
          <p:cNvCxnSpPr>
            <a:cxnSpLocks/>
          </p:cNvCxnSpPr>
          <p:nvPr/>
        </p:nvCxnSpPr>
        <p:spPr>
          <a:xfrm flipH="1">
            <a:off x="5119389" y="3943429"/>
            <a:ext cx="2574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327AFA6-A018-E8E0-2BEF-7D24528C52F6}"/>
              </a:ext>
            </a:extLst>
          </p:cNvPr>
          <p:cNvCxnSpPr>
            <a:cxnSpLocks/>
          </p:cNvCxnSpPr>
          <p:nvPr/>
        </p:nvCxnSpPr>
        <p:spPr>
          <a:xfrm flipH="1">
            <a:off x="5138190" y="5051744"/>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99446378-2F4A-B0A0-A329-4E13B0F97DA0}"/>
              </a:ext>
            </a:extLst>
          </p:cNvPr>
          <p:cNvSpPr txBox="1"/>
          <p:nvPr/>
        </p:nvSpPr>
        <p:spPr>
          <a:xfrm>
            <a:off x="5245518" y="4805523"/>
            <a:ext cx="2318392" cy="246221"/>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GetTerminalDataToBeSigned</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cxnSp>
        <p:nvCxnSpPr>
          <p:cNvPr id="58" name="Straight Connector 57">
            <a:extLst>
              <a:ext uri="{FF2B5EF4-FFF2-40B4-BE49-F238E27FC236}">
                <a16:creationId xmlns:a16="http://schemas.microsoft.com/office/drawing/2014/main" id="{CA2F7520-9BC1-4059-871E-12E424A6E0B6}"/>
              </a:ext>
            </a:extLst>
          </p:cNvPr>
          <p:cNvCxnSpPr>
            <a:cxnSpLocks/>
          </p:cNvCxnSpPr>
          <p:nvPr/>
        </p:nvCxnSpPr>
        <p:spPr>
          <a:xfrm flipH="1">
            <a:off x="7684649" y="5155459"/>
            <a:ext cx="2574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D6DFB0E6-8E65-C554-E0F4-071FF3127D7A}"/>
              </a:ext>
            </a:extLst>
          </p:cNvPr>
          <p:cNvSpPr txBox="1"/>
          <p:nvPr/>
        </p:nvSpPr>
        <p:spPr>
          <a:xfrm>
            <a:off x="7929538" y="5220864"/>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Thu thập dữ liệu Challenge</a:t>
            </a:r>
          </a:p>
        </p:txBody>
      </p:sp>
      <p:sp>
        <p:nvSpPr>
          <p:cNvPr id="60" name="TextBox 59">
            <a:extLst>
              <a:ext uri="{FF2B5EF4-FFF2-40B4-BE49-F238E27FC236}">
                <a16:creationId xmlns:a16="http://schemas.microsoft.com/office/drawing/2014/main" id="{D6BE2BB1-0B3F-CF9E-29E4-B189CAF28BDB}"/>
              </a:ext>
            </a:extLst>
          </p:cNvPr>
          <p:cNvSpPr txBox="1"/>
          <p:nvPr/>
        </p:nvSpPr>
        <p:spPr>
          <a:xfrm>
            <a:off x="7773941" y="4894431"/>
            <a:ext cx="2464978"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Tương tác giữa Reader &amp;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CCCD</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có Chip</a:t>
            </a:r>
          </a:p>
        </p:txBody>
      </p:sp>
      <p:cxnSp>
        <p:nvCxnSpPr>
          <p:cNvPr id="61" name="Straight Connector 60">
            <a:extLst>
              <a:ext uri="{FF2B5EF4-FFF2-40B4-BE49-F238E27FC236}">
                <a16:creationId xmlns:a16="http://schemas.microsoft.com/office/drawing/2014/main" id="{E26959DA-B4F9-EED3-B4B7-B8C55188A000}"/>
              </a:ext>
            </a:extLst>
          </p:cNvPr>
          <p:cNvCxnSpPr>
            <a:cxnSpLocks/>
          </p:cNvCxnSpPr>
          <p:nvPr/>
        </p:nvCxnSpPr>
        <p:spPr>
          <a:xfrm>
            <a:off x="5127035" y="5666757"/>
            <a:ext cx="25740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92B2B2E0-BF29-213C-1FF2-A67CC2AA694F}"/>
              </a:ext>
            </a:extLst>
          </p:cNvPr>
          <p:cNvSpPr txBox="1"/>
          <p:nvPr/>
        </p:nvSpPr>
        <p:spPr>
          <a:xfrm>
            <a:off x="5076668" y="5266647"/>
            <a:ext cx="2574000" cy="400110"/>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Plain data to be signed with Terminal private kay</a:t>
            </a:r>
          </a:p>
        </p:txBody>
      </p:sp>
      <p:sp>
        <p:nvSpPr>
          <p:cNvPr id="64" name="TextBox 63">
            <a:extLst>
              <a:ext uri="{FF2B5EF4-FFF2-40B4-BE49-F238E27FC236}">
                <a16:creationId xmlns:a16="http://schemas.microsoft.com/office/drawing/2014/main" id="{321E3F54-E288-7DA4-534A-4BF0033270D2}"/>
              </a:ext>
            </a:extLst>
          </p:cNvPr>
          <p:cNvSpPr txBox="1"/>
          <p:nvPr/>
        </p:nvSpPr>
        <p:spPr>
          <a:xfrm>
            <a:off x="2514393" y="5553610"/>
            <a:ext cx="257400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Yêu cầu chữ ký TA</a:t>
            </a:r>
          </a:p>
        </p:txBody>
      </p:sp>
      <p:cxnSp>
        <p:nvCxnSpPr>
          <p:cNvPr id="65" name="Straight Connector 64">
            <a:extLst>
              <a:ext uri="{FF2B5EF4-FFF2-40B4-BE49-F238E27FC236}">
                <a16:creationId xmlns:a16="http://schemas.microsoft.com/office/drawing/2014/main" id="{DBFFAA26-7900-717D-7A55-92592524F631}"/>
              </a:ext>
            </a:extLst>
          </p:cNvPr>
          <p:cNvCxnSpPr>
            <a:cxnSpLocks/>
          </p:cNvCxnSpPr>
          <p:nvPr/>
        </p:nvCxnSpPr>
        <p:spPr>
          <a:xfrm flipH="1">
            <a:off x="2576134" y="5823411"/>
            <a:ext cx="2574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EB0D7282-8987-CF3E-6AE3-C15A4807C3E0}"/>
              </a:ext>
            </a:extLst>
          </p:cNvPr>
          <p:cNvCxnSpPr>
            <a:cxnSpLocks/>
          </p:cNvCxnSpPr>
          <p:nvPr/>
        </p:nvCxnSpPr>
        <p:spPr>
          <a:xfrm flipH="1">
            <a:off x="7664919" y="6167941"/>
            <a:ext cx="2574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207722E-AF9C-258F-CEB1-09482B101E01}"/>
              </a:ext>
            </a:extLst>
          </p:cNvPr>
          <p:cNvCxnSpPr>
            <a:cxnSpLocks/>
          </p:cNvCxnSpPr>
          <p:nvPr/>
        </p:nvCxnSpPr>
        <p:spPr>
          <a:xfrm flipH="1">
            <a:off x="5137371" y="6064032"/>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001A2457-0318-B1C5-4973-5566D8C25FAF}"/>
              </a:ext>
            </a:extLst>
          </p:cNvPr>
          <p:cNvSpPr txBox="1"/>
          <p:nvPr/>
        </p:nvSpPr>
        <p:spPr>
          <a:xfrm>
            <a:off x="5245518" y="5694934"/>
            <a:ext cx="2318392" cy="400110"/>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externalTerminalAuthentication</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Input: signature data</a:t>
            </a:r>
          </a:p>
        </p:txBody>
      </p:sp>
      <p:sp>
        <p:nvSpPr>
          <p:cNvPr id="69" name="TextBox 68">
            <a:extLst>
              <a:ext uri="{FF2B5EF4-FFF2-40B4-BE49-F238E27FC236}">
                <a16:creationId xmlns:a16="http://schemas.microsoft.com/office/drawing/2014/main" id="{792F44C9-CA9E-726A-3562-0622F7979546}"/>
              </a:ext>
            </a:extLst>
          </p:cNvPr>
          <p:cNvSpPr txBox="1"/>
          <p:nvPr/>
        </p:nvSpPr>
        <p:spPr>
          <a:xfrm>
            <a:off x="7678235" y="5913721"/>
            <a:ext cx="257400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Xác thực chữ ký TA</a:t>
            </a:r>
          </a:p>
        </p:txBody>
      </p:sp>
      <p:cxnSp>
        <p:nvCxnSpPr>
          <p:cNvPr id="70" name="Straight Connector 69">
            <a:extLst>
              <a:ext uri="{FF2B5EF4-FFF2-40B4-BE49-F238E27FC236}">
                <a16:creationId xmlns:a16="http://schemas.microsoft.com/office/drawing/2014/main" id="{3A5C8504-F8D2-E17C-D724-A6894BD0442D}"/>
              </a:ext>
            </a:extLst>
          </p:cNvPr>
          <p:cNvCxnSpPr>
            <a:cxnSpLocks/>
          </p:cNvCxnSpPr>
          <p:nvPr/>
        </p:nvCxnSpPr>
        <p:spPr>
          <a:xfrm>
            <a:off x="7673633" y="6516287"/>
            <a:ext cx="25740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34DE5A1-5D46-C14C-D920-503DBE67972D}"/>
              </a:ext>
            </a:extLst>
          </p:cNvPr>
          <p:cNvCxnSpPr>
            <a:cxnSpLocks/>
          </p:cNvCxnSpPr>
          <p:nvPr/>
        </p:nvCxnSpPr>
        <p:spPr>
          <a:xfrm>
            <a:off x="5119389" y="6732061"/>
            <a:ext cx="25740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90E58111-061F-30FE-0575-A0C69440967E}"/>
              </a:ext>
            </a:extLst>
          </p:cNvPr>
          <p:cNvSpPr txBox="1"/>
          <p:nvPr/>
        </p:nvSpPr>
        <p:spPr>
          <a:xfrm>
            <a:off x="7658066" y="6274400"/>
            <a:ext cx="257400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Returns TRUE (or) FALSE</a:t>
            </a:r>
          </a:p>
        </p:txBody>
      </p:sp>
      <p:sp>
        <p:nvSpPr>
          <p:cNvPr id="73" name="TextBox 72">
            <a:extLst>
              <a:ext uri="{FF2B5EF4-FFF2-40B4-BE49-F238E27FC236}">
                <a16:creationId xmlns:a16="http://schemas.microsoft.com/office/drawing/2014/main" id="{FF14DAF9-62BF-CE27-A5A7-8BCBB2D2706A}"/>
              </a:ext>
            </a:extLst>
          </p:cNvPr>
          <p:cNvSpPr txBox="1"/>
          <p:nvPr/>
        </p:nvSpPr>
        <p:spPr>
          <a:xfrm>
            <a:off x="5201838" y="6475190"/>
            <a:ext cx="257400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Returns TRUE (or) FALSE</a:t>
            </a:r>
          </a:p>
        </p:txBody>
      </p:sp>
      <p:sp>
        <p:nvSpPr>
          <p:cNvPr id="75" name="TextBox 74">
            <a:extLst>
              <a:ext uri="{FF2B5EF4-FFF2-40B4-BE49-F238E27FC236}">
                <a16:creationId xmlns:a16="http://schemas.microsoft.com/office/drawing/2014/main" id="{3B8B9179-361D-39A0-DB23-465B56C1D3DC}"/>
              </a:ext>
            </a:extLst>
          </p:cNvPr>
          <p:cNvSpPr txBox="1"/>
          <p:nvPr/>
        </p:nvSpPr>
        <p:spPr>
          <a:xfrm>
            <a:off x="5199941" y="6474106"/>
            <a:ext cx="257400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Returns </a:t>
            </a:r>
            <a:r>
              <a:rPr lang="en-US" sz="1000" b="1" dirty="0">
                <a:solidFill>
                  <a:srgbClr val="FF0000"/>
                </a:solidFill>
                <a:latin typeface="Roboto" panose="02000000000000000000" pitchFamily="2" charset="0"/>
                <a:ea typeface="Roboto" panose="02000000000000000000" pitchFamily="2" charset="0"/>
                <a:cs typeface="Roboto" panose="02000000000000000000" pitchFamily="2" charset="0"/>
              </a:rPr>
              <a:t>TRUE</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(or) FALSE</a:t>
            </a:r>
          </a:p>
        </p:txBody>
      </p:sp>
      <p:grpSp>
        <p:nvGrpSpPr>
          <p:cNvPr id="76" name="Group 75">
            <a:extLst>
              <a:ext uri="{FF2B5EF4-FFF2-40B4-BE49-F238E27FC236}">
                <a16:creationId xmlns:a16="http://schemas.microsoft.com/office/drawing/2014/main" id="{27E3135A-9499-078A-FF46-2C3D900BF196}"/>
              </a:ext>
            </a:extLst>
          </p:cNvPr>
          <p:cNvGrpSpPr/>
          <p:nvPr/>
        </p:nvGrpSpPr>
        <p:grpSpPr>
          <a:xfrm>
            <a:off x="2852699" y="6423571"/>
            <a:ext cx="2087919" cy="413732"/>
            <a:chOff x="4177550" y="4672296"/>
            <a:chExt cx="2087919" cy="413732"/>
          </a:xfrm>
        </p:grpSpPr>
        <p:sp>
          <p:nvSpPr>
            <p:cNvPr id="77" name="Rectangle: Rounded Corners 76">
              <a:extLst>
                <a:ext uri="{FF2B5EF4-FFF2-40B4-BE49-F238E27FC236}">
                  <a16:creationId xmlns:a16="http://schemas.microsoft.com/office/drawing/2014/main" id="{3A15E792-86E0-A80F-905E-D44161334D44}"/>
                </a:ext>
              </a:extLst>
            </p:cNvPr>
            <p:cNvSpPr/>
            <p:nvPr/>
          </p:nvSpPr>
          <p:spPr>
            <a:xfrm>
              <a:off x="4194074" y="4672296"/>
              <a:ext cx="2071395" cy="413732"/>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8" name="TextBox 77">
              <a:extLst>
                <a:ext uri="{FF2B5EF4-FFF2-40B4-BE49-F238E27FC236}">
                  <a16:creationId xmlns:a16="http://schemas.microsoft.com/office/drawing/2014/main" id="{B724F4B3-3371-BD9A-2D5B-D33962590270}"/>
                </a:ext>
              </a:extLst>
            </p:cNvPr>
            <p:cNvSpPr txBox="1"/>
            <p:nvPr/>
          </p:nvSpPr>
          <p:spPr>
            <a:xfrm>
              <a:off x="4177550" y="4679107"/>
              <a:ext cx="2071395" cy="400110"/>
            </a:xfrm>
            <a:prstGeom prst="rect">
              <a:avLst/>
            </a:prstGeom>
            <a:noFill/>
          </p:spPr>
          <p:txBody>
            <a:bodyPr wrap="square" rtlCol="0">
              <a:spAutoFit/>
            </a:bodyPr>
            <a:lstStyle/>
            <a:p>
              <a:pPr algn="ctr"/>
              <a:r>
                <a:rPr lang="en-US" sz="1000" b="1" dirty="0">
                  <a:solidFill>
                    <a:srgbClr val="113D70"/>
                  </a:solidFill>
                  <a:latin typeface="Roboto" panose="02000000000000000000" pitchFamily="2" charset="0"/>
                  <a:ea typeface="Roboto" panose="02000000000000000000" pitchFamily="2" charset="0"/>
                  <a:cs typeface="Roboto" panose="02000000000000000000" pitchFamily="2" charset="0"/>
                </a:rPr>
                <a:t>Trích xuất dữ liệu </a:t>
              </a:r>
              <a:r>
                <a:rPr lang="en-US" sz="1000" b="1" dirty="0" err="1">
                  <a:solidFill>
                    <a:srgbClr val="113D70"/>
                  </a:solidFill>
                  <a:latin typeface="Roboto" panose="02000000000000000000" pitchFamily="2" charset="0"/>
                  <a:ea typeface="Roboto" panose="02000000000000000000" pitchFamily="2" charset="0"/>
                  <a:cs typeface="Roboto" panose="02000000000000000000" pitchFamily="2" charset="0"/>
                </a:rPr>
                <a:t>DG3</a:t>
              </a:r>
              <a:r>
                <a:rPr lang="en-US" sz="1000" b="1" dirty="0">
                  <a:solidFill>
                    <a:srgbClr val="113D70"/>
                  </a:solidFill>
                  <a:latin typeface="Roboto" panose="02000000000000000000" pitchFamily="2" charset="0"/>
                  <a:ea typeface="Roboto" panose="02000000000000000000" pitchFamily="2" charset="0"/>
                  <a:cs typeface="Roboto" panose="02000000000000000000" pitchFamily="2" charset="0"/>
                </a:rPr>
                <a:t> (vân tay) và </a:t>
              </a:r>
              <a:r>
                <a:rPr lang="en-US" sz="1000" b="1" dirty="0" err="1">
                  <a:solidFill>
                    <a:srgbClr val="113D70"/>
                  </a:solidFill>
                  <a:latin typeface="Roboto" panose="02000000000000000000" pitchFamily="2" charset="0"/>
                  <a:ea typeface="Roboto" panose="02000000000000000000" pitchFamily="2" charset="0"/>
                  <a:cs typeface="Roboto" panose="02000000000000000000" pitchFamily="2" charset="0"/>
                </a:rPr>
                <a:t>DG4</a:t>
              </a:r>
              <a:r>
                <a:rPr lang="en-US" sz="1000" b="1" dirty="0">
                  <a:solidFill>
                    <a:srgbClr val="113D70"/>
                  </a:solidFill>
                  <a:latin typeface="Roboto" panose="02000000000000000000" pitchFamily="2" charset="0"/>
                  <a:ea typeface="Roboto" panose="02000000000000000000" pitchFamily="2" charset="0"/>
                  <a:cs typeface="Roboto" panose="02000000000000000000" pitchFamily="2" charset="0"/>
                </a:rPr>
                <a:t> (mống mắt) </a:t>
              </a:r>
            </a:p>
          </p:txBody>
        </p:sp>
      </p:grpSp>
    </p:spTree>
    <p:extLst>
      <p:ext uri="{BB962C8B-B14F-4D97-AF65-F5344CB8AC3E}">
        <p14:creationId xmlns:p14="http://schemas.microsoft.com/office/powerpoint/2010/main" val="32359899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20" y="-4608"/>
            <a:ext cx="686146"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62B9201-40DC-5B87-D423-CE81E424B0BF}"/>
              </a:ext>
            </a:extLst>
          </p:cNvPr>
          <p:cNvGrpSpPr/>
          <p:nvPr/>
        </p:nvGrpSpPr>
        <p:grpSpPr>
          <a:xfrm>
            <a:off x="875870" y="25696"/>
            <a:ext cx="11058627" cy="1015663"/>
            <a:chOff x="932784" y="269306"/>
            <a:chExt cx="11058627" cy="1015663"/>
          </a:xfrm>
        </p:grpSpPr>
        <p:sp>
          <p:nvSpPr>
            <p:cNvPr id="2" name="TextBox 1">
              <a:extLst>
                <a:ext uri="{FF2B5EF4-FFF2-40B4-BE49-F238E27FC236}">
                  <a16:creationId xmlns:a16="http://schemas.microsoft.com/office/drawing/2014/main" id="{52F3881B-12E3-91B8-FAAD-20642955B16B}"/>
                </a:ext>
              </a:extLst>
            </p:cNvPr>
            <p:cNvSpPr txBox="1"/>
            <p:nvPr/>
          </p:nvSpPr>
          <p:spPr>
            <a:xfrm>
              <a:off x="1901049" y="269306"/>
              <a:ext cx="10090362" cy="1015663"/>
            </a:xfrm>
            <a:prstGeom prst="rect">
              <a:avLst/>
            </a:prstGeom>
            <a:noFill/>
          </p:spPr>
          <p:txBody>
            <a:bodyPr wrap="square" rtlCol="0">
              <a:spAutoFit/>
            </a:bodyPr>
            <a:lstStyle/>
            <a:p>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Quá trình cấp mới và gia hạn Chứng </a:t>
              </a:r>
              <a:r>
                <a:rPr lang="en-US" sz="3000" b="1" dirty="0" err="1">
                  <a:solidFill>
                    <a:srgbClr val="113E73"/>
                  </a:solidFill>
                  <a:latin typeface="Roboto" panose="02000000000000000000" pitchFamily="2" charset="0"/>
                  <a:ea typeface="Roboto" panose="02000000000000000000" pitchFamily="2" charset="0"/>
                  <a:cs typeface="Roboto" panose="02000000000000000000" pitchFamily="2" charset="0"/>
                </a:rPr>
                <a:t>thư</a:t>
              </a:r>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 </a:t>
              </a:r>
              <a:r>
                <a:rPr lang="en-US" sz="3000" b="1" dirty="0" err="1">
                  <a:solidFill>
                    <a:srgbClr val="113E73"/>
                  </a:solidFill>
                  <a:latin typeface="Roboto" panose="02000000000000000000" pitchFamily="2" charset="0"/>
                  <a:ea typeface="Roboto" panose="02000000000000000000" pitchFamily="2" charset="0"/>
                  <a:cs typeface="Roboto" panose="02000000000000000000" pitchFamily="2" charset="0"/>
                </a:rPr>
                <a:t>số</a:t>
              </a:r>
              <a:r>
                <a:rPr lang="vi-VN" sz="3000" b="1" dirty="0">
                  <a:solidFill>
                    <a:srgbClr val="113E73"/>
                  </a:solidFill>
                  <a:latin typeface="Roboto" panose="02000000000000000000" pitchFamily="2" charset="0"/>
                  <a:ea typeface="Roboto" panose="02000000000000000000" pitchFamily="2" charset="0"/>
                  <a:cs typeface="Roboto" panose="02000000000000000000" pitchFamily="2" charset="0"/>
                </a:rPr>
                <a:t> TCC (Dịch vụ trung tâm RAR-C06 Certificate Management System)</a:t>
              </a:r>
              <a:endPar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endParaRPr>
            </a:p>
          </p:txBody>
        </p:sp>
        <p:sp>
          <p:nvSpPr>
            <p:cNvPr id="6" name="Hexagon 5">
              <a:extLst>
                <a:ext uri="{FF2B5EF4-FFF2-40B4-BE49-F238E27FC236}">
                  <a16:creationId xmlns:a16="http://schemas.microsoft.com/office/drawing/2014/main" id="{BDFDB52C-8004-7009-DE8D-36CDF8240A7D}"/>
                </a:ext>
              </a:extLst>
            </p:cNvPr>
            <p:cNvSpPr/>
            <p:nvPr/>
          </p:nvSpPr>
          <p:spPr>
            <a:xfrm>
              <a:off x="932784" y="478226"/>
              <a:ext cx="744595" cy="641891"/>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ECDB5D7B-D26F-75D4-A132-E09556732ACC}"/>
              </a:ext>
            </a:extLst>
          </p:cNvPr>
          <p:cNvGrpSpPr/>
          <p:nvPr/>
        </p:nvGrpSpPr>
        <p:grpSpPr>
          <a:xfrm>
            <a:off x="4115769" y="1390252"/>
            <a:ext cx="1602474" cy="1332000"/>
            <a:chOff x="4485454" y="1903482"/>
            <a:chExt cx="1602474" cy="1332000"/>
          </a:xfrm>
        </p:grpSpPr>
        <p:sp>
          <p:nvSpPr>
            <p:cNvPr id="5" name="Hexagon 4">
              <a:extLst>
                <a:ext uri="{FF2B5EF4-FFF2-40B4-BE49-F238E27FC236}">
                  <a16:creationId xmlns:a16="http://schemas.microsoft.com/office/drawing/2014/main" id="{1533ABC3-ADC6-CE7F-D46F-D6984387024E}"/>
                </a:ext>
              </a:extLst>
            </p:cNvPr>
            <p:cNvSpPr/>
            <p:nvPr/>
          </p:nvSpPr>
          <p:spPr>
            <a:xfrm>
              <a:off x="4566691" y="1903482"/>
              <a:ext cx="1440000" cy="1332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E2261597-23F9-4A72-F8FD-9F5CE783A46F}"/>
                </a:ext>
              </a:extLst>
            </p:cNvPr>
            <p:cNvSpPr txBox="1"/>
            <p:nvPr/>
          </p:nvSpPr>
          <p:spPr>
            <a:xfrm>
              <a:off x="4485454" y="2357707"/>
              <a:ext cx="1602474" cy="584775"/>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Control</a:t>
              </a:r>
            </a:p>
          </p:txBody>
        </p:sp>
      </p:grpSp>
      <p:cxnSp>
        <p:nvCxnSpPr>
          <p:cNvPr id="17" name="Straight Connector 16">
            <a:extLst>
              <a:ext uri="{FF2B5EF4-FFF2-40B4-BE49-F238E27FC236}">
                <a16:creationId xmlns:a16="http://schemas.microsoft.com/office/drawing/2014/main" id="{0A35FE23-4500-45C3-B082-60EDB9084C96}"/>
              </a:ext>
            </a:extLst>
          </p:cNvPr>
          <p:cNvCxnSpPr>
            <a:cxnSpLocks/>
          </p:cNvCxnSpPr>
          <p:nvPr/>
        </p:nvCxnSpPr>
        <p:spPr>
          <a:xfrm>
            <a:off x="4894087" y="2723949"/>
            <a:ext cx="0" cy="3240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328D99EE-C665-6208-B6B8-1A17E8E469EC}"/>
              </a:ext>
            </a:extLst>
          </p:cNvPr>
          <p:cNvSpPr txBox="1"/>
          <p:nvPr/>
        </p:nvSpPr>
        <p:spPr>
          <a:xfrm>
            <a:off x="2994289" y="4032094"/>
            <a:ext cx="1211074"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Gửi thông tin</a:t>
            </a:r>
          </a:p>
        </p:txBody>
      </p:sp>
      <p:sp>
        <p:nvSpPr>
          <p:cNvPr id="62" name="TextBox 61">
            <a:extLst>
              <a:ext uri="{FF2B5EF4-FFF2-40B4-BE49-F238E27FC236}">
                <a16:creationId xmlns:a16="http://schemas.microsoft.com/office/drawing/2014/main" id="{563173AF-40B8-795B-9167-9CD09E77F82C}"/>
              </a:ext>
            </a:extLst>
          </p:cNvPr>
          <p:cNvSpPr txBox="1"/>
          <p:nvPr/>
        </p:nvSpPr>
        <p:spPr>
          <a:xfrm>
            <a:off x="2957593" y="5275040"/>
            <a:ext cx="15297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CVCA Certificate</a:t>
            </a:r>
          </a:p>
        </p:txBody>
      </p:sp>
      <p:sp>
        <p:nvSpPr>
          <p:cNvPr id="67" name="TextBox 66">
            <a:extLst>
              <a:ext uri="{FF2B5EF4-FFF2-40B4-BE49-F238E27FC236}">
                <a16:creationId xmlns:a16="http://schemas.microsoft.com/office/drawing/2014/main" id="{6A223048-9864-9444-1B46-03FC80603550}"/>
              </a:ext>
            </a:extLst>
          </p:cNvPr>
          <p:cNvSpPr txBox="1"/>
          <p:nvPr/>
        </p:nvSpPr>
        <p:spPr>
          <a:xfrm>
            <a:off x="2902900" y="4663896"/>
            <a:ext cx="1605327" cy="246221"/>
          </a:xfrm>
          <a:prstGeom prst="rect">
            <a:avLst/>
          </a:prstGeom>
          <a:noFill/>
        </p:spPr>
        <p:txBody>
          <a:bodyPr wrap="square" rtlCol="0">
            <a:spAutoFit/>
          </a:bodyPr>
          <a:lstStyle/>
          <a:p>
            <a:pPr algn="ctr"/>
            <a:r>
              <a:rPr lang="en-US" sz="1000" b="1" dirty="0">
                <a:solidFill>
                  <a:srgbClr val="113D70"/>
                </a:solidFill>
                <a:latin typeface="Roboto" panose="02000000000000000000" pitchFamily="2" charset="0"/>
                <a:ea typeface="Roboto" panose="02000000000000000000" pitchFamily="2" charset="0"/>
                <a:cs typeface="Roboto" panose="02000000000000000000" pitchFamily="2" charset="0"/>
              </a:rPr>
              <a:t>IS Certificate</a:t>
            </a:r>
          </a:p>
        </p:txBody>
      </p:sp>
      <p:cxnSp>
        <p:nvCxnSpPr>
          <p:cNvPr id="68" name="Straight Connector 67">
            <a:extLst>
              <a:ext uri="{FF2B5EF4-FFF2-40B4-BE49-F238E27FC236}">
                <a16:creationId xmlns:a16="http://schemas.microsoft.com/office/drawing/2014/main" id="{D3129FD3-0C7A-8B29-5F70-3895D4B461BB}"/>
              </a:ext>
            </a:extLst>
          </p:cNvPr>
          <p:cNvCxnSpPr>
            <a:cxnSpLocks/>
          </p:cNvCxnSpPr>
          <p:nvPr/>
        </p:nvCxnSpPr>
        <p:spPr>
          <a:xfrm flipH="1">
            <a:off x="2543594" y="5568647"/>
            <a:ext cx="2350493" cy="0"/>
          </a:xfrm>
          <a:prstGeom prst="line">
            <a:avLst/>
          </a:prstGeom>
          <a:ln w="19050">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F1FA5298-EF1E-D265-CEB4-5AAE049E5E24}"/>
              </a:ext>
            </a:extLst>
          </p:cNvPr>
          <p:cNvGrpSpPr/>
          <p:nvPr/>
        </p:nvGrpSpPr>
        <p:grpSpPr>
          <a:xfrm>
            <a:off x="1844135" y="1388556"/>
            <a:ext cx="1440000" cy="1335393"/>
            <a:chOff x="2057400" y="1903482"/>
            <a:chExt cx="1440000" cy="1335393"/>
          </a:xfrm>
        </p:grpSpPr>
        <p:sp>
          <p:nvSpPr>
            <p:cNvPr id="19" name="Hexagon 18">
              <a:extLst>
                <a:ext uri="{FF2B5EF4-FFF2-40B4-BE49-F238E27FC236}">
                  <a16:creationId xmlns:a16="http://schemas.microsoft.com/office/drawing/2014/main" id="{76CBB22F-9D25-665F-D77A-503EF17C6A87}"/>
                </a:ext>
              </a:extLst>
            </p:cNvPr>
            <p:cNvSpPr/>
            <p:nvPr/>
          </p:nvSpPr>
          <p:spPr>
            <a:xfrm>
              <a:off x="2057400" y="1903482"/>
              <a:ext cx="1440000" cy="1335393"/>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585A6041-1AA2-602B-62B7-A4164C8132F3}"/>
                </a:ext>
              </a:extLst>
            </p:cNvPr>
            <p:cNvSpPr txBox="1"/>
            <p:nvPr/>
          </p:nvSpPr>
          <p:spPr>
            <a:xfrm>
              <a:off x="2221721" y="2291567"/>
              <a:ext cx="1070275" cy="584775"/>
            </a:xfrm>
            <a:prstGeom prst="rect">
              <a:avLst/>
            </a:prstGeom>
            <a:noFill/>
          </p:spPr>
          <p:txBody>
            <a:bodyPr wrap="square" rtlCol="0">
              <a:spAutoFit/>
            </a:bodyPr>
            <a:lstStyle/>
            <a:p>
              <a:pPr algn="ctr"/>
              <a:r>
                <a:rPr lang="vi-VN" sz="1600" b="1">
                  <a:solidFill>
                    <a:srgbClr val="FFC000"/>
                  </a:solidFill>
                  <a:latin typeface="Roboto" panose="02000000000000000000" pitchFamily="2" charset="0"/>
                  <a:ea typeface="Roboto" panose="02000000000000000000" pitchFamily="2" charset="0"/>
                  <a:cs typeface="Roboto" panose="02000000000000000000" pitchFamily="2" charset="0"/>
                </a:rPr>
                <a:t>C06-RAR</a:t>
              </a: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 CMS</a:t>
              </a:r>
            </a:p>
          </p:txBody>
        </p:sp>
      </p:grpSp>
      <p:cxnSp>
        <p:nvCxnSpPr>
          <p:cNvPr id="22" name="Straight Connector 21">
            <a:extLst>
              <a:ext uri="{FF2B5EF4-FFF2-40B4-BE49-F238E27FC236}">
                <a16:creationId xmlns:a16="http://schemas.microsoft.com/office/drawing/2014/main" id="{71CDA9A9-6E54-58A4-4AD8-58F4B6DB974F}"/>
              </a:ext>
            </a:extLst>
          </p:cNvPr>
          <p:cNvCxnSpPr>
            <a:cxnSpLocks/>
          </p:cNvCxnSpPr>
          <p:nvPr/>
        </p:nvCxnSpPr>
        <p:spPr>
          <a:xfrm>
            <a:off x="2543594" y="2723949"/>
            <a:ext cx="0" cy="3240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9439A6F-CDBA-1B8B-69FA-23AE1E55E616}"/>
              </a:ext>
            </a:extLst>
          </p:cNvPr>
          <p:cNvCxnSpPr>
            <a:cxnSpLocks/>
            <a:endCxn id="47" idx="1"/>
          </p:cNvCxnSpPr>
          <p:nvPr/>
        </p:nvCxnSpPr>
        <p:spPr>
          <a:xfrm flipV="1">
            <a:off x="2524869" y="4273595"/>
            <a:ext cx="1857603"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5" name="Group 114">
            <a:extLst>
              <a:ext uri="{FF2B5EF4-FFF2-40B4-BE49-F238E27FC236}">
                <a16:creationId xmlns:a16="http://schemas.microsoft.com/office/drawing/2014/main" id="{993F0BBF-34A2-6C8C-FE92-4BB2D4EC8722}"/>
              </a:ext>
            </a:extLst>
          </p:cNvPr>
          <p:cNvGrpSpPr/>
          <p:nvPr/>
        </p:nvGrpSpPr>
        <p:grpSpPr>
          <a:xfrm>
            <a:off x="4382472" y="2975871"/>
            <a:ext cx="1567999" cy="1567295"/>
            <a:chOff x="4382472" y="2975871"/>
            <a:chExt cx="1567999" cy="1567295"/>
          </a:xfrm>
        </p:grpSpPr>
        <p:grpSp>
          <p:nvGrpSpPr>
            <p:cNvPr id="38" name="Group 37">
              <a:extLst>
                <a:ext uri="{FF2B5EF4-FFF2-40B4-BE49-F238E27FC236}">
                  <a16:creationId xmlns:a16="http://schemas.microsoft.com/office/drawing/2014/main" id="{41AD01E4-5637-74F6-030C-AF801A19F1C2}"/>
                </a:ext>
              </a:extLst>
            </p:cNvPr>
            <p:cNvGrpSpPr/>
            <p:nvPr/>
          </p:nvGrpSpPr>
          <p:grpSpPr>
            <a:xfrm>
              <a:off x="4741722" y="2975871"/>
              <a:ext cx="1208749" cy="536124"/>
              <a:chOff x="4194074" y="4672296"/>
              <a:chExt cx="1137775" cy="536124"/>
            </a:xfrm>
          </p:grpSpPr>
          <p:sp>
            <p:nvSpPr>
              <p:cNvPr id="39" name="Rectangle: Rounded Corners 38">
                <a:extLst>
                  <a:ext uri="{FF2B5EF4-FFF2-40B4-BE49-F238E27FC236}">
                    <a16:creationId xmlns:a16="http://schemas.microsoft.com/office/drawing/2014/main" id="{250A31EA-A46F-F675-CBF2-6573CB2B66B8}"/>
                  </a:ext>
                </a:extLst>
              </p:cNvPr>
              <p:cNvSpPr/>
              <p:nvPr/>
            </p:nvSpPr>
            <p:spPr>
              <a:xfrm>
                <a:off x="4194074" y="4672296"/>
                <a:ext cx="1137775" cy="5361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0" name="TextBox 39">
                <a:extLst>
                  <a:ext uri="{FF2B5EF4-FFF2-40B4-BE49-F238E27FC236}">
                    <a16:creationId xmlns:a16="http://schemas.microsoft.com/office/drawing/2014/main" id="{749DA5BD-1270-7F28-FAC1-D6A706433885}"/>
                  </a:ext>
                </a:extLst>
              </p:cNvPr>
              <p:cNvSpPr txBox="1"/>
              <p:nvPr/>
            </p:nvSpPr>
            <p:spPr>
              <a:xfrm>
                <a:off x="4250851" y="4799564"/>
                <a:ext cx="1024220" cy="276999"/>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Gen Key</a:t>
                </a:r>
              </a:p>
            </p:txBody>
          </p:sp>
        </p:grpSp>
        <p:grpSp>
          <p:nvGrpSpPr>
            <p:cNvPr id="43" name="Group 42">
              <a:extLst>
                <a:ext uri="{FF2B5EF4-FFF2-40B4-BE49-F238E27FC236}">
                  <a16:creationId xmlns:a16="http://schemas.microsoft.com/office/drawing/2014/main" id="{C02FDA28-D028-E9B3-B3D0-B80D5CF1ABDA}"/>
                </a:ext>
              </a:extLst>
            </p:cNvPr>
            <p:cNvGrpSpPr/>
            <p:nvPr/>
          </p:nvGrpSpPr>
          <p:grpSpPr>
            <a:xfrm>
              <a:off x="4382472" y="4007042"/>
              <a:ext cx="1209724" cy="536124"/>
              <a:chOff x="4178425" y="4672296"/>
              <a:chExt cx="1209724" cy="536124"/>
            </a:xfrm>
          </p:grpSpPr>
          <p:sp>
            <p:nvSpPr>
              <p:cNvPr id="46" name="Rectangle: Rounded Corners 45">
                <a:extLst>
                  <a:ext uri="{FF2B5EF4-FFF2-40B4-BE49-F238E27FC236}">
                    <a16:creationId xmlns:a16="http://schemas.microsoft.com/office/drawing/2014/main" id="{1A629D91-C3A0-B71A-B23B-2BA46B238643}"/>
                  </a:ext>
                </a:extLst>
              </p:cNvPr>
              <p:cNvSpPr/>
              <p:nvPr/>
            </p:nvSpPr>
            <p:spPr>
              <a:xfrm>
                <a:off x="4194074" y="4672296"/>
                <a:ext cx="1194075" cy="5361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7" name="TextBox 46">
                <a:extLst>
                  <a:ext uri="{FF2B5EF4-FFF2-40B4-BE49-F238E27FC236}">
                    <a16:creationId xmlns:a16="http://schemas.microsoft.com/office/drawing/2014/main" id="{29681463-5301-ADAC-2BF6-5589F831BA7B}"/>
                  </a:ext>
                </a:extLst>
              </p:cNvPr>
              <p:cNvSpPr txBox="1"/>
              <p:nvPr/>
            </p:nvSpPr>
            <p:spPr>
              <a:xfrm>
                <a:off x="4178425" y="4800349"/>
                <a:ext cx="1149404" cy="276999"/>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CVC Request </a:t>
                </a:r>
              </a:p>
            </p:txBody>
          </p:sp>
        </p:grpSp>
        <p:cxnSp>
          <p:nvCxnSpPr>
            <p:cNvPr id="59" name="Straight Connector 58">
              <a:extLst>
                <a:ext uri="{FF2B5EF4-FFF2-40B4-BE49-F238E27FC236}">
                  <a16:creationId xmlns:a16="http://schemas.microsoft.com/office/drawing/2014/main" id="{1BE841EF-C72F-E952-4BB9-212A84D52FD5}"/>
                </a:ext>
              </a:extLst>
            </p:cNvPr>
            <p:cNvCxnSpPr>
              <a:cxnSpLocks/>
            </p:cNvCxnSpPr>
            <p:nvPr/>
          </p:nvCxnSpPr>
          <p:spPr>
            <a:xfrm>
              <a:off x="5346096" y="3501376"/>
              <a:ext cx="0" cy="505666"/>
            </a:xfrm>
            <a:prstGeom prst="line">
              <a:avLst/>
            </a:prstGeom>
          </p:spPr>
          <p:style>
            <a:lnRef idx="1">
              <a:schemeClr val="accent1"/>
            </a:lnRef>
            <a:fillRef idx="0">
              <a:schemeClr val="accent1"/>
            </a:fillRef>
            <a:effectRef idx="0">
              <a:schemeClr val="accent1"/>
            </a:effectRef>
            <a:fontRef idx="minor">
              <a:schemeClr val="tx1"/>
            </a:fontRef>
          </p:style>
        </p:cxnSp>
      </p:grpSp>
      <p:sp>
        <p:nvSpPr>
          <p:cNvPr id="74" name="TextBox 73">
            <a:extLst>
              <a:ext uri="{FF2B5EF4-FFF2-40B4-BE49-F238E27FC236}">
                <a16:creationId xmlns:a16="http://schemas.microsoft.com/office/drawing/2014/main" id="{2F677715-DB02-CA00-AA57-464C5467AB18}"/>
              </a:ext>
            </a:extLst>
          </p:cNvPr>
          <p:cNvSpPr txBox="1"/>
          <p:nvPr/>
        </p:nvSpPr>
        <p:spPr>
          <a:xfrm>
            <a:off x="2962667" y="4976501"/>
            <a:ext cx="1529795" cy="246221"/>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DVCA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Certificate</a:t>
            </a:r>
          </a:p>
        </p:txBody>
      </p:sp>
      <p:grpSp>
        <p:nvGrpSpPr>
          <p:cNvPr id="108" name="Group 107">
            <a:extLst>
              <a:ext uri="{FF2B5EF4-FFF2-40B4-BE49-F238E27FC236}">
                <a16:creationId xmlns:a16="http://schemas.microsoft.com/office/drawing/2014/main" id="{DCE8C90B-9D06-CCE6-FC2D-BD4C51FA610D}"/>
              </a:ext>
            </a:extLst>
          </p:cNvPr>
          <p:cNvGrpSpPr/>
          <p:nvPr/>
        </p:nvGrpSpPr>
        <p:grpSpPr>
          <a:xfrm>
            <a:off x="2245352" y="6179791"/>
            <a:ext cx="2834223" cy="512092"/>
            <a:chOff x="2245352" y="6179791"/>
            <a:chExt cx="2834223" cy="512092"/>
          </a:xfrm>
        </p:grpSpPr>
        <p:sp>
          <p:nvSpPr>
            <p:cNvPr id="77" name="Rectangle: Rounded Corners 76">
              <a:extLst>
                <a:ext uri="{FF2B5EF4-FFF2-40B4-BE49-F238E27FC236}">
                  <a16:creationId xmlns:a16="http://schemas.microsoft.com/office/drawing/2014/main" id="{2A448DB7-4722-FA48-5A9B-9DDF74732ED3}"/>
                </a:ext>
              </a:extLst>
            </p:cNvPr>
            <p:cNvSpPr/>
            <p:nvPr/>
          </p:nvSpPr>
          <p:spPr>
            <a:xfrm>
              <a:off x="2245352" y="6179791"/>
              <a:ext cx="2834223" cy="512092"/>
            </a:xfrm>
            <a:prstGeom prst="roundRect">
              <a:avLst/>
            </a:prstGeom>
            <a:solidFill>
              <a:schemeClr val="bg1"/>
            </a:solidFill>
            <a:ln>
              <a:solidFill>
                <a:srgbClr val="1344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8" name="TextBox 77">
              <a:extLst>
                <a:ext uri="{FF2B5EF4-FFF2-40B4-BE49-F238E27FC236}">
                  <a16:creationId xmlns:a16="http://schemas.microsoft.com/office/drawing/2014/main" id="{FC1048BA-16CF-2137-64B2-9ED99173E256}"/>
                </a:ext>
              </a:extLst>
            </p:cNvPr>
            <p:cNvSpPr txBox="1"/>
            <p:nvPr/>
          </p:nvSpPr>
          <p:spPr>
            <a:xfrm>
              <a:off x="2245352" y="6277065"/>
              <a:ext cx="2834223" cy="307777"/>
            </a:xfrm>
            <a:prstGeom prst="rect">
              <a:avLst/>
            </a:prstGeom>
            <a:noFill/>
          </p:spPr>
          <p:txBody>
            <a:bodyPr wrap="square" rtlCol="0">
              <a:spAutoFit/>
            </a:bodyPr>
            <a:lstStyle/>
            <a:p>
              <a:pPr algn="ctr"/>
              <a:r>
                <a:rPr lang="en-US" sz="1400" dirty="0">
                  <a:solidFill>
                    <a:srgbClr val="113D70"/>
                  </a:solidFill>
                  <a:latin typeface="Roboto" panose="02000000000000000000" pitchFamily="2" charset="0"/>
                  <a:ea typeface="Roboto" panose="02000000000000000000" pitchFamily="2" charset="0"/>
                  <a:cs typeface="Roboto" panose="02000000000000000000" pitchFamily="2" charset="0"/>
                </a:rPr>
                <a:t>Quá trình cấp mới Chứng thư số</a:t>
              </a:r>
            </a:p>
          </p:txBody>
        </p:sp>
      </p:grpSp>
      <p:grpSp>
        <p:nvGrpSpPr>
          <p:cNvPr id="79" name="Group 78">
            <a:extLst>
              <a:ext uri="{FF2B5EF4-FFF2-40B4-BE49-F238E27FC236}">
                <a16:creationId xmlns:a16="http://schemas.microsoft.com/office/drawing/2014/main" id="{1F4AF25C-1068-7F92-7A39-1FB207FD68EE}"/>
              </a:ext>
            </a:extLst>
          </p:cNvPr>
          <p:cNvGrpSpPr/>
          <p:nvPr/>
        </p:nvGrpSpPr>
        <p:grpSpPr>
          <a:xfrm>
            <a:off x="9739501" y="1388555"/>
            <a:ext cx="1602474" cy="1332000"/>
            <a:chOff x="4485454" y="1903482"/>
            <a:chExt cx="1602474" cy="1332000"/>
          </a:xfrm>
        </p:grpSpPr>
        <p:sp>
          <p:nvSpPr>
            <p:cNvPr id="80" name="Hexagon 79">
              <a:extLst>
                <a:ext uri="{FF2B5EF4-FFF2-40B4-BE49-F238E27FC236}">
                  <a16:creationId xmlns:a16="http://schemas.microsoft.com/office/drawing/2014/main" id="{8857EFC5-41B9-FB5A-64C8-7BF03D477216}"/>
                </a:ext>
              </a:extLst>
            </p:cNvPr>
            <p:cNvSpPr/>
            <p:nvPr/>
          </p:nvSpPr>
          <p:spPr>
            <a:xfrm>
              <a:off x="4566691" y="1903482"/>
              <a:ext cx="1440000" cy="1332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1" name="TextBox 80">
              <a:extLst>
                <a:ext uri="{FF2B5EF4-FFF2-40B4-BE49-F238E27FC236}">
                  <a16:creationId xmlns:a16="http://schemas.microsoft.com/office/drawing/2014/main" id="{F9B40F8A-3FE9-8445-0C6E-3D4EB75A4EF5}"/>
                </a:ext>
              </a:extLst>
            </p:cNvPr>
            <p:cNvSpPr txBox="1"/>
            <p:nvPr/>
          </p:nvSpPr>
          <p:spPr>
            <a:xfrm>
              <a:off x="4485454" y="2357707"/>
              <a:ext cx="1602474" cy="584775"/>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Control</a:t>
              </a:r>
            </a:p>
          </p:txBody>
        </p:sp>
      </p:grpSp>
      <p:cxnSp>
        <p:nvCxnSpPr>
          <p:cNvPr id="82" name="Straight Connector 81">
            <a:extLst>
              <a:ext uri="{FF2B5EF4-FFF2-40B4-BE49-F238E27FC236}">
                <a16:creationId xmlns:a16="http://schemas.microsoft.com/office/drawing/2014/main" id="{6E8DDF2C-3C55-8F7E-AA6A-3A479F8E7C09}"/>
              </a:ext>
            </a:extLst>
          </p:cNvPr>
          <p:cNvCxnSpPr>
            <a:cxnSpLocks/>
          </p:cNvCxnSpPr>
          <p:nvPr/>
        </p:nvCxnSpPr>
        <p:spPr>
          <a:xfrm>
            <a:off x="10517819" y="2722252"/>
            <a:ext cx="0" cy="3240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E47E6918-004D-67C6-8CDA-6E19AB96A02A}"/>
              </a:ext>
            </a:extLst>
          </p:cNvPr>
          <p:cNvSpPr txBox="1"/>
          <p:nvPr/>
        </p:nvSpPr>
        <p:spPr>
          <a:xfrm>
            <a:off x="8581325" y="5273343"/>
            <a:ext cx="15297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CVCA Certificate</a:t>
            </a:r>
          </a:p>
        </p:txBody>
      </p:sp>
      <p:sp>
        <p:nvSpPr>
          <p:cNvPr id="85" name="TextBox 84">
            <a:extLst>
              <a:ext uri="{FF2B5EF4-FFF2-40B4-BE49-F238E27FC236}">
                <a16:creationId xmlns:a16="http://schemas.microsoft.com/office/drawing/2014/main" id="{EBC9303E-1A44-DB03-125C-D3D5E5006B5D}"/>
              </a:ext>
            </a:extLst>
          </p:cNvPr>
          <p:cNvSpPr txBox="1"/>
          <p:nvPr/>
        </p:nvSpPr>
        <p:spPr>
          <a:xfrm>
            <a:off x="8526632" y="4662199"/>
            <a:ext cx="1605327" cy="246221"/>
          </a:xfrm>
          <a:prstGeom prst="rect">
            <a:avLst/>
          </a:prstGeom>
          <a:noFill/>
        </p:spPr>
        <p:txBody>
          <a:bodyPr wrap="square" rtlCol="0">
            <a:spAutoFit/>
          </a:bodyPr>
          <a:lstStyle/>
          <a:p>
            <a:pPr algn="ctr"/>
            <a:r>
              <a:rPr lang="en-US" sz="1000" b="1" dirty="0">
                <a:solidFill>
                  <a:srgbClr val="113D70"/>
                </a:solidFill>
                <a:latin typeface="Roboto" panose="02000000000000000000" pitchFamily="2" charset="0"/>
                <a:ea typeface="Roboto" panose="02000000000000000000" pitchFamily="2" charset="0"/>
                <a:cs typeface="Roboto" panose="02000000000000000000" pitchFamily="2" charset="0"/>
              </a:rPr>
              <a:t>IS Certificate</a:t>
            </a:r>
          </a:p>
        </p:txBody>
      </p:sp>
      <p:cxnSp>
        <p:nvCxnSpPr>
          <p:cNvPr id="86" name="Straight Connector 85">
            <a:extLst>
              <a:ext uri="{FF2B5EF4-FFF2-40B4-BE49-F238E27FC236}">
                <a16:creationId xmlns:a16="http://schemas.microsoft.com/office/drawing/2014/main" id="{060611F1-CDC0-7114-94CE-86821C846196}"/>
              </a:ext>
            </a:extLst>
          </p:cNvPr>
          <p:cNvCxnSpPr>
            <a:cxnSpLocks/>
          </p:cNvCxnSpPr>
          <p:nvPr/>
        </p:nvCxnSpPr>
        <p:spPr>
          <a:xfrm flipH="1">
            <a:off x="8167326" y="5566950"/>
            <a:ext cx="2350493" cy="0"/>
          </a:xfrm>
          <a:prstGeom prst="line">
            <a:avLst/>
          </a:prstGeom>
          <a:ln w="19050">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7C193231-FBE5-7F41-BF6A-FEA0D14F11B6}"/>
              </a:ext>
            </a:extLst>
          </p:cNvPr>
          <p:cNvGrpSpPr/>
          <p:nvPr/>
        </p:nvGrpSpPr>
        <p:grpSpPr>
          <a:xfrm>
            <a:off x="7467867" y="1386859"/>
            <a:ext cx="1440000" cy="1335393"/>
            <a:chOff x="2057400" y="1903482"/>
            <a:chExt cx="1440000" cy="1335393"/>
          </a:xfrm>
        </p:grpSpPr>
        <p:sp>
          <p:nvSpPr>
            <p:cNvPr id="88" name="Hexagon 87">
              <a:extLst>
                <a:ext uri="{FF2B5EF4-FFF2-40B4-BE49-F238E27FC236}">
                  <a16:creationId xmlns:a16="http://schemas.microsoft.com/office/drawing/2014/main" id="{C4911E91-5FEA-D30B-208E-DE9E21CE792D}"/>
                </a:ext>
              </a:extLst>
            </p:cNvPr>
            <p:cNvSpPr/>
            <p:nvPr/>
          </p:nvSpPr>
          <p:spPr>
            <a:xfrm>
              <a:off x="2057400" y="1903482"/>
              <a:ext cx="1440000" cy="1335393"/>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9" name="TextBox 88">
              <a:extLst>
                <a:ext uri="{FF2B5EF4-FFF2-40B4-BE49-F238E27FC236}">
                  <a16:creationId xmlns:a16="http://schemas.microsoft.com/office/drawing/2014/main" id="{849E723B-3EC1-AF90-96A2-42D00E4AD6F2}"/>
                </a:ext>
              </a:extLst>
            </p:cNvPr>
            <p:cNvSpPr txBox="1"/>
            <p:nvPr/>
          </p:nvSpPr>
          <p:spPr>
            <a:xfrm>
              <a:off x="2242262" y="2299838"/>
              <a:ext cx="1070275" cy="584775"/>
            </a:xfrm>
            <a:prstGeom prst="rect">
              <a:avLst/>
            </a:prstGeom>
            <a:noFill/>
          </p:spPr>
          <p:txBody>
            <a:bodyPr wrap="square" rtlCol="0">
              <a:spAutoFit/>
            </a:bodyPr>
            <a:lstStyle/>
            <a:p>
              <a:pPr algn="ctr"/>
              <a:r>
                <a:rPr lang="vi-VN" sz="1600" b="1" dirty="0">
                  <a:solidFill>
                    <a:srgbClr val="FFC000"/>
                  </a:solidFill>
                  <a:latin typeface="Roboto" panose="02000000000000000000" pitchFamily="2" charset="0"/>
                  <a:ea typeface="Roboto" panose="02000000000000000000" pitchFamily="2" charset="0"/>
                  <a:cs typeface="Roboto" panose="02000000000000000000" pitchFamily="2" charset="0"/>
                </a:rPr>
                <a:t>C06-RAR</a:t>
              </a: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 CMS</a:t>
              </a:r>
            </a:p>
          </p:txBody>
        </p:sp>
      </p:grpSp>
      <p:cxnSp>
        <p:nvCxnSpPr>
          <p:cNvPr id="90" name="Straight Connector 89">
            <a:extLst>
              <a:ext uri="{FF2B5EF4-FFF2-40B4-BE49-F238E27FC236}">
                <a16:creationId xmlns:a16="http://schemas.microsoft.com/office/drawing/2014/main" id="{343D3201-0184-BEB6-1AE6-9B69684C43C6}"/>
              </a:ext>
            </a:extLst>
          </p:cNvPr>
          <p:cNvCxnSpPr>
            <a:cxnSpLocks/>
          </p:cNvCxnSpPr>
          <p:nvPr/>
        </p:nvCxnSpPr>
        <p:spPr>
          <a:xfrm>
            <a:off x="8167326" y="2722252"/>
            <a:ext cx="0" cy="3240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F1CAB669-E678-990F-27B0-756B18E191FC}"/>
              </a:ext>
            </a:extLst>
          </p:cNvPr>
          <p:cNvSpPr txBox="1"/>
          <p:nvPr/>
        </p:nvSpPr>
        <p:spPr>
          <a:xfrm>
            <a:off x="8696831" y="4090871"/>
            <a:ext cx="1211074"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Gửi thông tin</a:t>
            </a:r>
          </a:p>
        </p:txBody>
      </p:sp>
      <p:cxnSp>
        <p:nvCxnSpPr>
          <p:cNvPr id="97" name="Straight Connector 96">
            <a:extLst>
              <a:ext uri="{FF2B5EF4-FFF2-40B4-BE49-F238E27FC236}">
                <a16:creationId xmlns:a16="http://schemas.microsoft.com/office/drawing/2014/main" id="{C3C751E2-2DBF-5A7E-5BB1-9F1663694C45}"/>
              </a:ext>
            </a:extLst>
          </p:cNvPr>
          <p:cNvCxnSpPr>
            <a:cxnSpLocks/>
          </p:cNvCxnSpPr>
          <p:nvPr/>
        </p:nvCxnSpPr>
        <p:spPr>
          <a:xfrm>
            <a:off x="8167326" y="4366126"/>
            <a:ext cx="2088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4AB73BF5-1B00-0D5F-836F-6BCEC18045D1}"/>
              </a:ext>
            </a:extLst>
          </p:cNvPr>
          <p:cNvSpPr txBox="1"/>
          <p:nvPr/>
        </p:nvSpPr>
        <p:spPr>
          <a:xfrm>
            <a:off x="8586399" y="4974804"/>
            <a:ext cx="1529795" cy="246221"/>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DVCA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Certificate</a:t>
            </a:r>
          </a:p>
        </p:txBody>
      </p:sp>
      <p:grpSp>
        <p:nvGrpSpPr>
          <p:cNvPr id="107" name="Group 106">
            <a:extLst>
              <a:ext uri="{FF2B5EF4-FFF2-40B4-BE49-F238E27FC236}">
                <a16:creationId xmlns:a16="http://schemas.microsoft.com/office/drawing/2014/main" id="{3F604380-EF53-108C-B44D-823CAFCAC1F4}"/>
              </a:ext>
            </a:extLst>
          </p:cNvPr>
          <p:cNvGrpSpPr/>
          <p:nvPr/>
        </p:nvGrpSpPr>
        <p:grpSpPr>
          <a:xfrm>
            <a:off x="7112427" y="6159703"/>
            <a:ext cx="4277772" cy="512092"/>
            <a:chOff x="7869084" y="6178094"/>
            <a:chExt cx="2834223" cy="512092"/>
          </a:xfrm>
        </p:grpSpPr>
        <p:sp>
          <p:nvSpPr>
            <p:cNvPr id="102" name="Rectangle: Rounded Corners 101">
              <a:extLst>
                <a:ext uri="{FF2B5EF4-FFF2-40B4-BE49-F238E27FC236}">
                  <a16:creationId xmlns:a16="http://schemas.microsoft.com/office/drawing/2014/main" id="{D4CF424F-697D-D01B-D6B8-4830940B350A}"/>
                </a:ext>
              </a:extLst>
            </p:cNvPr>
            <p:cNvSpPr/>
            <p:nvPr/>
          </p:nvSpPr>
          <p:spPr>
            <a:xfrm>
              <a:off x="7869084" y="6178094"/>
              <a:ext cx="2834223" cy="512092"/>
            </a:xfrm>
            <a:prstGeom prst="roundRect">
              <a:avLst/>
            </a:prstGeom>
            <a:solidFill>
              <a:schemeClr val="bg1"/>
            </a:solidFill>
            <a:ln>
              <a:solidFill>
                <a:srgbClr val="1344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3" name="TextBox 102">
              <a:extLst>
                <a:ext uri="{FF2B5EF4-FFF2-40B4-BE49-F238E27FC236}">
                  <a16:creationId xmlns:a16="http://schemas.microsoft.com/office/drawing/2014/main" id="{0302197B-9966-CF9A-C8C2-4CB6FFB2FF56}"/>
                </a:ext>
              </a:extLst>
            </p:cNvPr>
            <p:cNvSpPr txBox="1"/>
            <p:nvPr/>
          </p:nvSpPr>
          <p:spPr>
            <a:xfrm>
              <a:off x="7939441" y="6290663"/>
              <a:ext cx="2693507" cy="307777"/>
            </a:xfrm>
            <a:prstGeom prst="rect">
              <a:avLst/>
            </a:prstGeom>
            <a:noFill/>
          </p:spPr>
          <p:txBody>
            <a:bodyPr wrap="square" rtlCol="0">
              <a:spAutoFit/>
            </a:bodyPr>
            <a:lstStyle/>
            <a:p>
              <a:pPr algn="ctr"/>
              <a:r>
                <a:rPr lang="en-US" sz="1400" dirty="0">
                  <a:solidFill>
                    <a:srgbClr val="113D70"/>
                  </a:solidFill>
                  <a:latin typeface="Roboto" panose="02000000000000000000" pitchFamily="2" charset="0"/>
                  <a:ea typeface="Roboto" panose="02000000000000000000" pitchFamily="2" charset="0"/>
                  <a:cs typeface="Roboto" panose="02000000000000000000" pitchFamily="2" charset="0"/>
                </a:rPr>
                <a:t>Quá trình gia hạn Chứng </a:t>
              </a:r>
              <a:r>
                <a:rPr lang="en-US" sz="1400" dirty="0" err="1">
                  <a:solidFill>
                    <a:srgbClr val="113D70"/>
                  </a:solidFill>
                  <a:latin typeface="Roboto" panose="02000000000000000000" pitchFamily="2" charset="0"/>
                  <a:ea typeface="Roboto" panose="02000000000000000000" pitchFamily="2" charset="0"/>
                  <a:cs typeface="Roboto" panose="02000000000000000000" pitchFamily="2" charset="0"/>
                </a:rPr>
                <a:t>thư</a:t>
              </a:r>
              <a:r>
                <a:rPr lang="en-US" sz="1400" dirty="0">
                  <a:solidFill>
                    <a:srgbClr val="113D70"/>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rgbClr val="113D70"/>
                  </a:solidFill>
                  <a:latin typeface="Roboto" panose="02000000000000000000" pitchFamily="2" charset="0"/>
                  <a:ea typeface="Roboto" panose="02000000000000000000" pitchFamily="2" charset="0"/>
                  <a:cs typeface="Roboto" panose="02000000000000000000" pitchFamily="2" charset="0"/>
                </a:rPr>
                <a:t>số</a:t>
              </a:r>
              <a:r>
                <a:rPr lang="vi-VN" sz="1400" dirty="0">
                  <a:solidFill>
                    <a:srgbClr val="113D70"/>
                  </a:solidFill>
                  <a:latin typeface="Roboto" panose="02000000000000000000" pitchFamily="2" charset="0"/>
                  <a:ea typeface="Roboto" panose="02000000000000000000" pitchFamily="2" charset="0"/>
                  <a:cs typeface="Roboto" panose="02000000000000000000" pitchFamily="2" charset="0"/>
                </a:rPr>
                <a:t> IS (1 tháng 1 lần)</a:t>
              </a:r>
              <a:endParaRPr lang="en-US" sz="1400" dirty="0">
                <a:solidFill>
                  <a:srgbClr val="113D70"/>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116" name="Group 115">
            <a:extLst>
              <a:ext uri="{FF2B5EF4-FFF2-40B4-BE49-F238E27FC236}">
                <a16:creationId xmlns:a16="http://schemas.microsoft.com/office/drawing/2014/main" id="{85307E98-0F2B-6180-2E57-029DBFB96CBA}"/>
              </a:ext>
            </a:extLst>
          </p:cNvPr>
          <p:cNvGrpSpPr/>
          <p:nvPr/>
        </p:nvGrpSpPr>
        <p:grpSpPr>
          <a:xfrm>
            <a:off x="10240796" y="2950581"/>
            <a:ext cx="1352133" cy="1592585"/>
            <a:chOff x="10240796" y="2950581"/>
            <a:chExt cx="1352133" cy="1592585"/>
          </a:xfrm>
        </p:grpSpPr>
        <p:grpSp>
          <p:nvGrpSpPr>
            <p:cNvPr id="91" name="Group 90">
              <a:extLst>
                <a:ext uri="{FF2B5EF4-FFF2-40B4-BE49-F238E27FC236}">
                  <a16:creationId xmlns:a16="http://schemas.microsoft.com/office/drawing/2014/main" id="{7C57AF87-26DC-FF53-298C-ADA128B644BC}"/>
                </a:ext>
              </a:extLst>
            </p:cNvPr>
            <p:cNvGrpSpPr/>
            <p:nvPr/>
          </p:nvGrpSpPr>
          <p:grpSpPr>
            <a:xfrm>
              <a:off x="10384180" y="2950581"/>
              <a:ext cx="1208749" cy="536124"/>
              <a:chOff x="4194074" y="4672296"/>
              <a:chExt cx="1137775" cy="536124"/>
            </a:xfrm>
          </p:grpSpPr>
          <p:sp>
            <p:nvSpPr>
              <p:cNvPr id="92" name="Rectangle: Rounded Corners 91">
                <a:extLst>
                  <a:ext uri="{FF2B5EF4-FFF2-40B4-BE49-F238E27FC236}">
                    <a16:creationId xmlns:a16="http://schemas.microsoft.com/office/drawing/2014/main" id="{00685AF0-ECE3-2B21-C0C6-0F7CA2EFB10E}"/>
                  </a:ext>
                </a:extLst>
              </p:cNvPr>
              <p:cNvSpPr/>
              <p:nvPr/>
            </p:nvSpPr>
            <p:spPr>
              <a:xfrm>
                <a:off x="4194074" y="4672296"/>
                <a:ext cx="1137775" cy="5361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3" name="TextBox 92">
                <a:extLst>
                  <a:ext uri="{FF2B5EF4-FFF2-40B4-BE49-F238E27FC236}">
                    <a16:creationId xmlns:a16="http://schemas.microsoft.com/office/drawing/2014/main" id="{D8FB5747-053F-861D-F30F-94F386B299FB}"/>
                  </a:ext>
                </a:extLst>
              </p:cNvPr>
              <p:cNvSpPr txBox="1"/>
              <p:nvPr/>
            </p:nvSpPr>
            <p:spPr>
              <a:xfrm>
                <a:off x="4250851" y="4799564"/>
                <a:ext cx="1024220" cy="276999"/>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Existed Key</a:t>
                </a:r>
              </a:p>
            </p:txBody>
          </p:sp>
        </p:grpSp>
        <p:grpSp>
          <p:nvGrpSpPr>
            <p:cNvPr id="94" name="Group 93">
              <a:extLst>
                <a:ext uri="{FF2B5EF4-FFF2-40B4-BE49-F238E27FC236}">
                  <a16:creationId xmlns:a16="http://schemas.microsoft.com/office/drawing/2014/main" id="{5EF3F663-D09C-BDBF-44EF-3F9BC486AFF2}"/>
                </a:ext>
              </a:extLst>
            </p:cNvPr>
            <p:cNvGrpSpPr/>
            <p:nvPr/>
          </p:nvGrpSpPr>
          <p:grpSpPr>
            <a:xfrm>
              <a:off x="10240796" y="4007042"/>
              <a:ext cx="1209724" cy="536124"/>
              <a:chOff x="4178425" y="4672296"/>
              <a:chExt cx="1209724" cy="536124"/>
            </a:xfrm>
          </p:grpSpPr>
          <p:sp>
            <p:nvSpPr>
              <p:cNvPr id="95" name="Rectangle: Rounded Corners 94">
                <a:extLst>
                  <a:ext uri="{FF2B5EF4-FFF2-40B4-BE49-F238E27FC236}">
                    <a16:creationId xmlns:a16="http://schemas.microsoft.com/office/drawing/2014/main" id="{A900F6B2-28D5-6BBB-8292-36815FB067A8}"/>
                  </a:ext>
                </a:extLst>
              </p:cNvPr>
              <p:cNvSpPr/>
              <p:nvPr/>
            </p:nvSpPr>
            <p:spPr>
              <a:xfrm>
                <a:off x="4194074" y="4672296"/>
                <a:ext cx="1194075" cy="5361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6" name="TextBox 95">
                <a:extLst>
                  <a:ext uri="{FF2B5EF4-FFF2-40B4-BE49-F238E27FC236}">
                    <a16:creationId xmlns:a16="http://schemas.microsoft.com/office/drawing/2014/main" id="{99E4EA01-50E3-19CD-DB86-086E479C8576}"/>
                  </a:ext>
                </a:extLst>
              </p:cNvPr>
              <p:cNvSpPr txBox="1"/>
              <p:nvPr/>
            </p:nvSpPr>
            <p:spPr>
              <a:xfrm>
                <a:off x="4178425" y="4800349"/>
                <a:ext cx="1149404" cy="276999"/>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CVC Request</a:t>
                </a:r>
              </a:p>
            </p:txBody>
          </p:sp>
        </p:grpSp>
        <p:cxnSp>
          <p:nvCxnSpPr>
            <p:cNvPr id="113" name="Straight Connector 112">
              <a:extLst>
                <a:ext uri="{FF2B5EF4-FFF2-40B4-BE49-F238E27FC236}">
                  <a16:creationId xmlns:a16="http://schemas.microsoft.com/office/drawing/2014/main" id="{A23F462C-433C-7471-EBB0-337C93FD892F}"/>
                </a:ext>
              </a:extLst>
            </p:cNvPr>
            <p:cNvCxnSpPr>
              <a:cxnSpLocks/>
            </p:cNvCxnSpPr>
            <p:nvPr/>
          </p:nvCxnSpPr>
          <p:spPr>
            <a:xfrm>
              <a:off x="11086331" y="3473179"/>
              <a:ext cx="0" cy="505666"/>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70514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57A091D-B43F-8239-4753-F269538088B2}"/>
              </a:ext>
            </a:extLst>
          </p:cNvPr>
          <p:cNvSpPr/>
          <p:nvPr/>
        </p:nvSpPr>
        <p:spPr>
          <a:xfrm rot="16200000" flipH="1">
            <a:off x="6207026" y="-3016560"/>
            <a:ext cx="45719" cy="952001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BC40920-1F89-2D64-E75B-839C8926C025}"/>
              </a:ext>
            </a:extLst>
          </p:cNvPr>
          <p:cNvSpPr/>
          <p:nvPr/>
        </p:nvSpPr>
        <p:spPr>
          <a:xfrm>
            <a:off x="1469878" y="1758296"/>
            <a:ext cx="9520014" cy="4146848"/>
          </a:xfrm>
          <a:prstGeom prst="rect">
            <a:avLst/>
          </a:prstGeom>
          <a:gradFill flip="none" rotWithShape="1">
            <a:gsLst>
              <a:gs pos="99000">
                <a:schemeClr val="accent5">
                  <a:lumMod val="75000"/>
                </a:schemeClr>
              </a:gs>
              <a:gs pos="0">
                <a:schemeClr val="accent5">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D4982773-D465-D19B-2CC0-3DEC62F82DF4}"/>
              </a:ext>
            </a:extLst>
          </p:cNvPr>
          <p:cNvCxnSpPr/>
          <p:nvPr/>
        </p:nvCxnSpPr>
        <p:spPr>
          <a:xfrm>
            <a:off x="2820110" y="0"/>
            <a:ext cx="0" cy="175829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03D6D89-CF70-F815-0D36-7B2E5A94AAA2}"/>
              </a:ext>
            </a:extLst>
          </p:cNvPr>
          <p:cNvCxnSpPr/>
          <p:nvPr/>
        </p:nvCxnSpPr>
        <p:spPr>
          <a:xfrm>
            <a:off x="9458768" y="0"/>
            <a:ext cx="0" cy="175829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DF3F9386-3B73-C4D0-B992-A0F45962828F}"/>
              </a:ext>
            </a:extLst>
          </p:cNvPr>
          <p:cNvSpPr/>
          <p:nvPr/>
        </p:nvSpPr>
        <p:spPr>
          <a:xfrm>
            <a:off x="2652398" y="1587914"/>
            <a:ext cx="340764" cy="3407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4280856-98A3-8BDF-1213-C97CA774F0FF}"/>
              </a:ext>
            </a:extLst>
          </p:cNvPr>
          <p:cNvSpPr/>
          <p:nvPr/>
        </p:nvSpPr>
        <p:spPr>
          <a:xfrm>
            <a:off x="9288386" y="1610534"/>
            <a:ext cx="340764" cy="3407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F42897-3F33-73E2-0517-ACB33AAD6867}"/>
              </a:ext>
            </a:extLst>
          </p:cNvPr>
          <p:cNvSpPr/>
          <p:nvPr/>
        </p:nvSpPr>
        <p:spPr>
          <a:xfrm rot="16200000" flipH="1">
            <a:off x="6207026" y="1125268"/>
            <a:ext cx="45719" cy="952001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24807C4-E664-8D5C-512E-3C253DD71C99}"/>
              </a:ext>
            </a:extLst>
          </p:cNvPr>
          <p:cNvSpPr/>
          <p:nvPr/>
        </p:nvSpPr>
        <p:spPr>
          <a:xfrm rot="16200000" flipH="1">
            <a:off x="-663779" y="3781995"/>
            <a:ext cx="4200578" cy="45719"/>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9B8F36F-AFC6-06CB-43FB-75A75DB4643D}"/>
              </a:ext>
            </a:extLst>
          </p:cNvPr>
          <p:cNvSpPr/>
          <p:nvPr/>
        </p:nvSpPr>
        <p:spPr>
          <a:xfrm rot="16200000" flipH="1">
            <a:off x="8920403" y="3762125"/>
            <a:ext cx="4200578" cy="45719"/>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9C39A66-58C2-6285-2C6A-3DE40CC5BC0B}"/>
              </a:ext>
            </a:extLst>
          </p:cNvPr>
          <p:cNvSpPr txBox="1"/>
          <p:nvPr/>
        </p:nvSpPr>
        <p:spPr>
          <a:xfrm>
            <a:off x="1744771" y="2937522"/>
            <a:ext cx="8970227" cy="707886"/>
          </a:xfrm>
          <a:prstGeom prst="rect">
            <a:avLst/>
          </a:prstGeom>
          <a:noFill/>
        </p:spPr>
        <p:txBody>
          <a:bodyPr wrap="square" rtlCol="0">
            <a:spAutoFit/>
          </a:bodyPr>
          <a:lstStyle/>
          <a:p>
            <a:pPr algn="ctr"/>
            <a:r>
              <a:rPr lang="en-US" sz="4000" b="1" dirty="0">
                <a:solidFill>
                  <a:srgbClr val="FFC000"/>
                </a:solidFill>
                <a:latin typeface="Roboto" panose="02000000000000000000" pitchFamily="2" charset="0"/>
                <a:ea typeface="Roboto" panose="02000000000000000000" pitchFamily="2" charset="0"/>
                <a:cs typeface="Roboto" panose="02000000000000000000" pitchFamily="2" charset="0"/>
              </a:rPr>
              <a:t>QUÁ TRÌNH XÁC THỰC BIOMETRIC</a:t>
            </a:r>
          </a:p>
        </p:txBody>
      </p:sp>
      <p:pic>
        <p:nvPicPr>
          <p:cNvPr id="14" name="Picture 13" descr="A close-up of a fingerprint scan&#10;&#10;Description automatically generated">
            <a:extLst>
              <a:ext uri="{FF2B5EF4-FFF2-40B4-BE49-F238E27FC236}">
                <a16:creationId xmlns:a16="http://schemas.microsoft.com/office/drawing/2014/main" id="{CEB61FCF-771B-BE85-1670-0CA7280C58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1018" y="3763161"/>
            <a:ext cx="2049964" cy="2049964"/>
          </a:xfrm>
          <a:prstGeom prst="rect">
            <a:avLst/>
          </a:prstGeom>
        </p:spPr>
      </p:pic>
    </p:spTree>
    <p:extLst>
      <p:ext uri="{BB962C8B-B14F-4D97-AF65-F5344CB8AC3E}">
        <p14:creationId xmlns:p14="http://schemas.microsoft.com/office/powerpoint/2010/main" val="1798014010"/>
      </p:ext>
    </p:extLst>
  </p:cSld>
  <p:clrMapOvr>
    <a:masterClrMapping/>
  </p:clrMapOvr>
  <p:transition spd="slow">
    <p:push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7" name="Straight Connector 96">
            <a:extLst>
              <a:ext uri="{FF2B5EF4-FFF2-40B4-BE49-F238E27FC236}">
                <a16:creationId xmlns:a16="http://schemas.microsoft.com/office/drawing/2014/main" id="{BE69C886-1751-D319-AC8E-CCE440813873}"/>
              </a:ext>
            </a:extLst>
          </p:cNvPr>
          <p:cNvCxnSpPr>
            <a:cxnSpLocks/>
          </p:cNvCxnSpPr>
          <p:nvPr/>
        </p:nvCxnSpPr>
        <p:spPr>
          <a:xfrm>
            <a:off x="4669491" y="2616595"/>
            <a:ext cx="3209" cy="3240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74CD755-8D6F-048E-5B4E-EEEE0741FB98}"/>
              </a:ext>
            </a:extLst>
          </p:cNvPr>
          <p:cNvCxnSpPr>
            <a:cxnSpLocks/>
          </p:cNvCxnSpPr>
          <p:nvPr/>
        </p:nvCxnSpPr>
        <p:spPr>
          <a:xfrm>
            <a:off x="8003840" y="2603104"/>
            <a:ext cx="0" cy="3240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EE752743-66D3-F6D2-9DD3-FAF5F23F76CF}"/>
              </a:ext>
            </a:extLst>
          </p:cNvPr>
          <p:cNvSpPr/>
          <p:nvPr/>
        </p:nvSpPr>
        <p:spPr>
          <a:xfrm rot="16200000">
            <a:off x="8582573"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11636754" y="-4608"/>
            <a:ext cx="686146"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62B9201-40DC-5B87-D423-CE81E424B0BF}"/>
              </a:ext>
            </a:extLst>
          </p:cNvPr>
          <p:cNvGrpSpPr/>
          <p:nvPr/>
        </p:nvGrpSpPr>
        <p:grpSpPr>
          <a:xfrm>
            <a:off x="2498188" y="163837"/>
            <a:ext cx="6360194" cy="641891"/>
            <a:chOff x="1105251" y="459223"/>
            <a:chExt cx="6360194" cy="641891"/>
          </a:xfrm>
        </p:grpSpPr>
        <p:sp>
          <p:nvSpPr>
            <p:cNvPr id="2" name="TextBox 1">
              <a:extLst>
                <a:ext uri="{FF2B5EF4-FFF2-40B4-BE49-F238E27FC236}">
                  <a16:creationId xmlns:a16="http://schemas.microsoft.com/office/drawing/2014/main" id="{52F3881B-12E3-91B8-FAAD-20642955B16B}"/>
                </a:ext>
              </a:extLst>
            </p:cNvPr>
            <p:cNvSpPr txBox="1"/>
            <p:nvPr/>
          </p:nvSpPr>
          <p:spPr>
            <a:xfrm>
              <a:off x="1901049" y="503170"/>
              <a:ext cx="5564396" cy="553998"/>
            </a:xfrm>
            <a:prstGeom prst="rect">
              <a:avLst/>
            </a:prstGeom>
            <a:noFill/>
          </p:spPr>
          <p:txBody>
            <a:bodyPr wrap="square" rtlCol="0">
              <a:spAutoFit/>
            </a:bodyPr>
            <a:lstStyle/>
            <a:p>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Quá trình xác thực Biometric</a:t>
              </a:r>
            </a:p>
          </p:txBody>
        </p:sp>
        <p:sp>
          <p:nvSpPr>
            <p:cNvPr id="6" name="Hexagon 5">
              <a:extLst>
                <a:ext uri="{FF2B5EF4-FFF2-40B4-BE49-F238E27FC236}">
                  <a16:creationId xmlns:a16="http://schemas.microsoft.com/office/drawing/2014/main" id="{BDFDB52C-8004-7009-DE8D-36CDF8240A7D}"/>
                </a:ext>
              </a:extLst>
            </p:cNvPr>
            <p:cNvSpPr/>
            <p:nvPr/>
          </p:nvSpPr>
          <p:spPr>
            <a:xfrm>
              <a:off x="1105251" y="459223"/>
              <a:ext cx="744595" cy="641891"/>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a:extLst>
              <a:ext uri="{FF2B5EF4-FFF2-40B4-BE49-F238E27FC236}">
                <a16:creationId xmlns:a16="http://schemas.microsoft.com/office/drawing/2014/main" id="{F2D4142B-5779-230C-4BCA-10304AE9A481}"/>
              </a:ext>
            </a:extLst>
          </p:cNvPr>
          <p:cNvGrpSpPr/>
          <p:nvPr/>
        </p:nvGrpSpPr>
        <p:grpSpPr>
          <a:xfrm>
            <a:off x="3680647" y="1921374"/>
            <a:ext cx="1984106" cy="681730"/>
            <a:chOff x="3256384" y="1857666"/>
            <a:chExt cx="1984106" cy="681730"/>
          </a:xfrm>
        </p:grpSpPr>
        <p:sp>
          <p:nvSpPr>
            <p:cNvPr id="113" name="Rectangle: Rounded Corners 112">
              <a:extLst>
                <a:ext uri="{FF2B5EF4-FFF2-40B4-BE49-F238E27FC236}">
                  <a16:creationId xmlns:a16="http://schemas.microsoft.com/office/drawing/2014/main" id="{B53D7C24-6F11-B5F7-896C-94D4CAE8DD26}"/>
                </a:ext>
              </a:extLst>
            </p:cNvPr>
            <p:cNvSpPr/>
            <p:nvPr/>
          </p:nvSpPr>
          <p:spPr>
            <a:xfrm>
              <a:off x="3256384" y="1857666"/>
              <a:ext cx="1984106" cy="681730"/>
            </a:xfrm>
            <a:prstGeom prst="roundRect">
              <a:avLst/>
            </a:prstGeom>
            <a:noFill/>
            <a:ln>
              <a:solidFill>
                <a:srgbClr val="113D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9" name="TextBox 88">
              <a:extLst>
                <a:ext uri="{FF2B5EF4-FFF2-40B4-BE49-F238E27FC236}">
                  <a16:creationId xmlns:a16="http://schemas.microsoft.com/office/drawing/2014/main" id="{C2535F3F-9F35-6EC0-7282-E67F3F15738C}"/>
                </a:ext>
              </a:extLst>
            </p:cNvPr>
            <p:cNvSpPr txBox="1"/>
            <p:nvPr/>
          </p:nvSpPr>
          <p:spPr>
            <a:xfrm>
              <a:off x="3499338" y="1915912"/>
              <a:ext cx="1602474" cy="584775"/>
            </a:xfrm>
            <a:prstGeom prst="rect">
              <a:avLst/>
            </a:prstGeom>
            <a:noFill/>
          </p:spPr>
          <p:txBody>
            <a:bodyPr wrap="square" rtlCol="0">
              <a:spAutoFit/>
            </a:bodyPr>
            <a:lstStyle/>
            <a:p>
              <a:pPr algn="ctr"/>
              <a:r>
                <a:rPr lang="en-US" sz="1600" b="1" dirty="0">
                  <a:solidFill>
                    <a:srgbClr val="113D70"/>
                  </a:solidFill>
                  <a:latin typeface="Roboto" panose="02000000000000000000" pitchFamily="2" charset="0"/>
                  <a:ea typeface="Roboto" panose="02000000000000000000" pitchFamily="2" charset="0"/>
                  <a:cs typeface="Roboto" panose="02000000000000000000" pitchFamily="2" charset="0"/>
                </a:rPr>
                <a:t>Terminal Control Center</a:t>
              </a:r>
            </a:p>
          </p:txBody>
        </p:sp>
      </p:grpSp>
      <p:sp>
        <p:nvSpPr>
          <p:cNvPr id="100" name="TextBox 99">
            <a:extLst>
              <a:ext uri="{FF2B5EF4-FFF2-40B4-BE49-F238E27FC236}">
                <a16:creationId xmlns:a16="http://schemas.microsoft.com/office/drawing/2014/main" id="{A78362A4-7EE2-D38C-721B-FE801630CFAC}"/>
              </a:ext>
            </a:extLst>
          </p:cNvPr>
          <p:cNvSpPr txBox="1"/>
          <p:nvPr/>
        </p:nvSpPr>
        <p:spPr>
          <a:xfrm>
            <a:off x="5158481" y="3528572"/>
            <a:ext cx="2377085" cy="276999"/>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Gọi lấy Access Token </a:t>
            </a:r>
          </a:p>
        </p:txBody>
      </p:sp>
      <p:cxnSp>
        <p:nvCxnSpPr>
          <p:cNvPr id="102" name="Straight Connector 101">
            <a:extLst>
              <a:ext uri="{FF2B5EF4-FFF2-40B4-BE49-F238E27FC236}">
                <a16:creationId xmlns:a16="http://schemas.microsoft.com/office/drawing/2014/main" id="{684128F6-859E-5A53-F99A-5750D181D1E2}"/>
              </a:ext>
            </a:extLst>
          </p:cNvPr>
          <p:cNvCxnSpPr>
            <a:cxnSpLocks/>
          </p:cNvCxnSpPr>
          <p:nvPr/>
        </p:nvCxnSpPr>
        <p:spPr>
          <a:xfrm>
            <a:off x="4669491" y="3834979"/>
            <a:ext cx="3334349"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5A923ED-E235-C82E-6C06-3491AD130439}"/>
              </a:ext>
            </a:extLst>
          </p:cNvPr>
          <p:cNvCxnSpPr>
            <a:cxnSpLocks/>
          </p:cNvCxnSpPr>
          <p:nvPr/>
        </p:nvCxnSpPr>
        <p:spPr>
          <a:xfrm flipH="1">
            <a:off x="4669491" y="4455529"/>
            <a:ext cx="3334349" cy="0"/>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6AFC976F-3E30-BAA2-9B7F-DD8FEF34023A}"/>
              </a:ext>
            </a:extLst>
          </p:cNvPr>
          <p:cNvSpPr txBox="1"/>
          <p:nvPr/>
        </p:nvSpPr>
        <p:spPr>
          <a:xfrm>
            <a:off x="4687947" y="4160360"/>
            <a:ext cx="3325295" cy="276999"/>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Truyền dữ liệu vân tay hoặc mống mắt</a:t>
            </a:r>
            <a:endParaRPr lang="en-US" sz="1200" b="1" dirty="0">
              <a:solidFill>
                <a:srgbClr val="113D70"/>
              </a:solidFill>
              <a:latin typeface="Roboto" panose="02000000000000000000" pitchFamily="2" charset="0"/>
              <a:ea typeface="Roboto" panose="02000000000000000000" pitchFamily="2" charset="0"/>
              <a:cs typeface="Roboto" panose="02000000000000000000" pitchFamily="2" charset="0"/>
            </a:endParaRPr>
          </a:p>
        </p:txBody>
      </p:sp>
      <p:cxnSp>
        <p:nvCxnSpPr>
          <p:cNvPr id="107" name="Straight Connector 106">
            <a:extLst>
              <a:ext uri="{FF2B5EF4-FFF2-40B4-BE49-F238E27FC236}">
                <a16:creationId xmlns:a16="http://schemas.microsoft.com/office/drawing/2014/main" id="{DA0774D9-3450-16F3-938F-1A115CC033B3}"/>
              </a:ext>
            </a:extLst>
          </p:cNvPr>
          <p:cNvCxnSpPr>
            <a:cxnSpLocks/>
          </p:cNvCxnSpPr>
          <p:nvPr/>
        </p:nvCxnSpPr>
        <p:spPr>
          <a:xfrm>
            <a:off x="4669491" y="5013746"/>
            <a:ext cx="3334349"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93C40277-1B79-CD68-E075-7CF6348041C4}"/>
              </a:ext>
            </a:extLst>
          </p:cNvPr>
          <p:cNvSpPr txBox="1"/>
          <p:nvPr/>
        </p:nvSpPr>
        <p:spPr>
          <a:xfrm>
            <a:off x="4885051" y="4691175"/>
            <a:ext cx="2949045" cy="276999"/>
          </a:xfrm>
          <a:prstGeom prst="rect">
            <a:avLst/>
          </a:prstGeom>
          <a:noFill/>
        </p:spPr>
        <p:txBody>
          <a:bodyPr wrap="square" rtlCol="0">
            <a:spAutoFit/>
          </a:bodyPr>
          <a:lstStyle/>
          <a:p>
            <a:pPr algn="ctr"/>
            <a:r>
              <a:rPr lang="en-US" sz="1200" dirty="0">
                <a:solidFill>
                  <a:srgbClr val="00B050"/>
                </a:solidFill>
                <a:latin typeface="Roboto" panose="02000000000000000000" pitchFamily="2" charset="0"/>
                <a:ea typeface="Roboto" panose="02000000000000000000" pitchFamily="2" charset="0"/>
                <a:cs typeface="Roboto" panose="02000000000000000000" pitchFamily="2" charset="0"/>
              </a:rPr>
              <a:t>Kết quả Thành Công</a:t>
            </a:r>
          </a:p>
        </p:txBody>
      </p:sp>
      <p:pic>
        <p:nvPicPr>
          <p:cNvPr id="110" name="Picture 109" descr="A black background with a black square&#10;&#10;Description automatically generated with medium confidence">
            <a:extLst>
              <a:ext uri="{FF2B5EF4-FFF2-40B4-BE49-F238E27FC236}">
                <a16:creationId xmlns:a16="http://schemas.microsoft.com/office/drawing/2014/main" id="{41499704-108F-88EE-416D-E7BF96D99A50}"/>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447839" y="1297318"/>
            <a:ext cx="553998" cy="553998"/>
          </a:xfrm>
          <a:prstGeom prst="rect">
            <a:avLst/>
          </a:prstGeom>
        </p:spPr>
      </p:pic>
      <p:pic>
        <p:nvPicPr>
          <p:cNvPr id="112" name="Picture 111" descr="A black background with a black square&#10;&#10;Description automatically generated with medium confidence">
            <a:extLst>
              <a:ext uri="{FF2B5EF4-FFF2-40B4-BE49-F238E27FC236}">
                <a16:creationId xmlns:a16="http://schemas.microsoft.com/office/drawing/2014/main" id="{6E5809C1-F865-C3CD-9DF1-38DDA049BD9F}"/>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741791" y="1259138"/>
            <a:ext cx="524098" cy="524098"/>
          </a:xfrm>
          <a:prstGeom prst="rect">
            <a:avLst/>
          </a:prstGeom>
        </p:spPr>
      </p:pic>
      <p:grpSp>
        <p:nvGrpSpPr>
          <p:cNvPr id="116" name="Group 115">
            <a:extLst>
              <a:ext uri="{FF2B5EF4-FFF2-40B4-BE49-F238E27FC236}">
                <a16:creationId xmlns:a16="http://schemas.microsoft.com/office/drawing/2014/main" id="{9209F37B-3E6A-FBE3-7CD4-EFD4EB021BC6}"/>
              </a:ext>
            </a:extLst>
          </p:cNvPr>
          <p:cNvGrpSpPr/>
          <p:nvPr/>
        </p:nvGrpSpPr>
        <p:grpSpPr>
          <a:xfrm>
            <a:off x="7011787" y="1914816"/>
            <a:ext cx="1984106" cy="681730"/>
            <a:chOff x="7151643" y="1815246"/>
            <a:chExt cx="1984106" cy="681730"/>
          </a:xfrm>
        </p:grpSpPr>
        <p:sp>
          <p:nvSpPr>
            <p:cNvPr id="21" name="TextBox 20">
              <a:extLst>
                <a:ext uri="{FF2B5EF4-FFF2-40B4-BE49-F238E27FC236}">
                  <a16:creationId xmlns:a16="http://schemas.microsoft.com/office/drawing/2014/main" id="{7E312BC3-F3F4-2808-93A2-7D509B9CD5F5}"/>
                </a:ext>
              </a:extLst>
            </p:cNvPr>
            <p:cNvSpPr txBox="1"/>
            <p:nvPr/>
          </p:nvSpPr>
          <p:spPr>
            <a:xfrm>
              <a:off x="7342459" y="1993940"/>
              <a:ext cx="1602474" cy="338554"/>
            </a:xfrm>
            <a:prstGeom prst="rect">
              <a:avLst/>
            </a:prstGeom>
            <a:noFill/>
          </p:spPr>
          <p:txBody>
            <a:bodyPr wrap="square" rtlCol="0">
              <a:spAutoFit/>
            </a:bodyPr>
            <a:lstStyle/>
            <a:p>
              <a:pPr algn="ctr"/>
              <a:r>
                <a:rPr lang="en-US" sz="1600" b="1" dirty="0">
                  <a:solidFill>
                    <a:srgbClr val="113D70"/>
                  </a:solidFill>
                  <a:latin typeface="Roboto" panose="02000000000000000000" pitchFamily="2" charset="0"/>
                  <a:ea typeface="Roboto" panose="02000000000000000000" pitchFamily="2" charset="0"/>
                  <a:cs typeface="Roboto" panose="02000000000000000000" pitchFamily="2" charset="0"/>
                </a:rPr>
                <a:t>Terminal Client</a:t>
              </a:r>
            </a:p>
          </p:txBody>
        </p:sp>
        <p:sp>
          <p:nvSpPr>
            <p:cNvPr id="114" name="Rectangle: Rounded Corners 113">
              <a:extLst>
                <a:ext uri="{FF2B5EF4-FFF2-40B4-BE49-F238E27FC236}">
                  <a16:creationId xmlns:a16="http://schemas.microsoft.com/office/drawing/2014/main" id="{F2EA3C6B-101E-2564-A76E-9DCA59F62058}"/>
                </a:ext>
              </a:extLst>
            </p:cNvPr>
            <p:cNvSpPr/>
            <p:nvPr/>
          </p:nvSpPr>
          <p:spPr>
            <a:xfrm>
              <a:off x="7151643" y="1815246"/>
              <a:ext cx="1984106" cy="681730"/>
            </a:xfrm>
            <a:prstGeom prst="roundRect">
              <a:avLst/>
            </a:prstGeom>
            <a:noFill/>
            <a:ln>
              <a:solidFill>
                <a:srgbClr val="113D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121" name="Rectangle 120">
            <a:extLst>
              <a:ext uri="{FF2B5EF4-FFF2-40B4-BE49-F238E27FC236}">
                <a16:creationId xmlns:a16="http://schemas.microsoft.com/office/drawing/2014/main" id="{3919D140-0C34-A7C0-01EB-82BAE1FF1428}"/>
              </a:ext>
            </a:extLst>
          </p:cNvPr>
          <p:cNvSpPr/>
          <p:nvPr/>
        </p:nvSpPr>
        <p:spPr>
          <a:xfrm rot="16200000">
            <a:off x="-2953514" y="2775830"/>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E2EA2E88-54D3-6357-8CC9-366D11FDB6DD}"/>
              </a:ext>
            </a:extLst>
          </p:cNvPr>
          <p:cNvSpPr/>
          <p:nvPr/>
        </p:nvSpPr>
        <p:spPr>
          <a:xfrm>
            <a:off x="100667" y="6869"/>
            <a:ext cx="686146"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C88C3976-3F6F-68C9-229F-745CC125F0A4}"/>
              </a:ext>
            </a:extLst>
          </p:cNvPr>
          <p:cNvGrpSpPr/>
          <p:nvPr/>
        </p:nvGrpSpPr>
        <p:grpSpPr>
          <a:xfrm>
            <a:off x="8003840" y="2956637"/>
            <a:ext cx="3322085" cy="1171893"/>
            <a:chOff x="8003840" y="3563901"/>
            <a:chExt cx="3322085" cy="1171893"/>
          </a:xfrm>
        </p:grpSpPr>
        <p:grpSp>
          <p:nvGrpSpPr>
            <p:cNvPr id="11" name="Group 10">
              <a:extLst>
                <a:ext uri="{FF2B5EF4-FFF2-40B4-BE49-F238E27FC236}">
                  <a16:creationId xmlns:a16="http://schemas.microsoft.com/office/drawing/2014/main" id="{9F151B46-E7F6-17AC-0510-8F51134F460B}"/>
                </a:ext>
              </a:extLst>
            </p:cNvPr>
            <p:cNvGrpSpPr/>
            <p:nvPr/>
          </p:nvGrpSpPr>
          <p:grpSpPr>
            <a:xfrm>
              <a:off x="9826713" y="3563901"/>
              <a:ext cx="1499212" cy="1171893"/>
              <a:chOff x="9848741" y="3229773"/>
              <a:chExt cx="1499212" cy="1171893"/>
            </a:xfrm>
          </p:grpSpPr>
          <p:sp>
            <p:nvSpPr>
              <p:cNvPr id="8" name="Oval 7">
                <a:extLst>
                  <a:ext uri="{FF2B5EF4-FFF2-40B4-BE49-F238E27FC236}">
                    <a16:creationId xmlns:a16="http://schemas.microsoft.com/office/drawing/2014/main" id="{4DA327CA-D6B9-41C4-5B22-4A0652E381DB}"/>
                  </a:ext>
                </a:extLst>
              </p:cNvPr>
              <p:cNvSpPr/>
              <p:nvPr/>
            </p:nvSpPr>
            <p:spPr>
              <a:xfrm>
                <a:off x="9857890" y="3834979"/>
                <a:ext cx="1490063" cy="550506"/>
              </a:xfrm>
              <a:prstGeom prst="ellipse">
                <a:avLst/>
              </a:prstGeom>
              <a:solidFill>
                <a:srgbClr val="1344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7" name="Picture 6" descr="A close-up of a device&#10;&#10;Description automatically generated">
                <a:extLst>
                  <a:ext uri="{FF2B5EF4-FFF2-40B4-BE49-F238E27FC236}">
                    <a16:creationId xmlns:a16="http://schemas.microsoft.com/office/drawing/2014/main" id="{2A569462-ABDD-02A3-037A-E11BD2864C10}"/>
                  </a:ext>
                </a:extLst>
              </p:cNvPr>
              <p:cNvPicPr>
                <a:picLocks noChangeAspect="1"/>
              </p:cNvPicPr>
              <p:nvPr/>
            </p:nvPicPr>
            <p:blipFill rotWithShape="1">
              <a:blip r:embed="rId5">
                <a:extLst>
                  <a:ext uri="{28A0092B-C50C-407E-A947-70E740481C1C}">
                    <a14:useLocalDpi xmlns:a14="http://schemas.microsoft.com/office/drawing/2010/main" val="0"/>
                  </a:ext>
                </a:extLst>
              </a:blip>
              <a:srcRect l="8638" r="51256"/>
              <a:stretch/>
            </p:blipFill>
            <p:spPr>
              <a:xfrm>
                <a:off x="10764373" y="3229773"/>
                <a:ext cx="529785" cy="1016135"/>
              </a:xfrm>
              <a:prstGeom prst="rect">
                <a:avLst/>
              </a:prstGeom>
            </p:spPr>
          </p:pic>
          <p:sp>
            <p:nvSpPr>
              <p:cNvPr id="4" name="Rectangle: Rounded Corners 3">
                <a:extLst>
                  <a:ext uri="{FF2B5EF4-FFF2-40B4-BE49-F238E27FC236}">
                    <a16:creationId xmlns:a16="http://schemas.microsoft.com/office/drawing/2014/main" id="{DC615817-7F51-C15C-A90E-4320CFC44EED}"/>
                  </a:ext>
                </a:extLst>
              </p:cNvPr>
              <p:cNvSpPr/>
              <p:nvPr/>
            </p:nvSpPr>
            <p:spPr>
              <a:xfrm>
                <a:off x="10412266" y="3268292"/>
                <a:ext cx="352939" cy="514649"/>
              </a:xfrm>
              <a:prstGeom prst="roundRect">
                <a:avLst/>
              </a:prstGeom>
              <a:blipFill>
                <a:blip r:embed="rId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air of metal objects&#10;&#10;Description automatically generated with medium confidence">
                <a:extLst>
                  <a:ext uri="{FF2B5EF4-FFF2-40B4-BE49-F238E27FC236}">
                    <a16:creationId xmlns:a16="http://schemas.microsoft.com/office/drawing/2014/main" id="{F66EC34A-A591-9700-6E01-9BE2CF804EE2}"/>
                  </a:ext>
                </a:extLst>
              </p:cNvPr>
              <p:cNvPicPr>
                <a:picLocks noChangeAspect="1"/>
              </p:cNvPicPr>
              <p:nvPr/>
            </p:nvPicPr>
            <p:blipFill rotWithShape="1">
              <a:blip r:embed="rId7">
                <a:extLst>
                  <a:ext uri="{28A0092B-C50C-407E-A947-70E740481C1C}">
                    <a14:useLocalDpi xmlns:a14="http://schemas.microsoft.com/office/drawing/2010/main" val="0"/>
                  </a:ext>
                </a:extLst>
              </a:blip>
              <a:srcRect r="50000"/>
              <a:stretch/>
            </p:blipFill>
            <p:spPr>
              <a:xfrm>
                <a:off x="9848741" y="3268292"/>
                <a:ext cx="793872" cy="1133374"/>
              </a:xfrm>
              <a:prstGeom prst="rect">
                <a:avLst/>
              </a:prstGeom>
            </p:spPr>
          </p:pic>
        </p:grpSp>
        <p:cxnSp>
          <p:nvCxnSpPr>
            <p:cNvPr id="12" name="Straight Connector 11">
              <a:extLst>
                <a:ext uri="{FF2B5EF4-FFF2-40B4-BE49-F238E27FC236}">
                  <a16:creationId xmlns:a16="http://schemas.microsoft.com/office/drawing/2014/main" id="{ED9A97E9-1CC4-9B10-8F87-9333EAA25684}"/>
                </a:ext>
              </a:extLst>
            </p:cNvPr>
            <p:cNvCxnSpPr>
              <a:cxnSpLocks/>
              <a:stCxn id="8" idx="2"/>
            </p:cNvCxnSpPr>
            <p:nvPr/>
          </p:nvCxnSpPr>
          <p:spPr>
            <a:xfrm flipH="1">
              <a:off x="8003840" y="4444360"/>
              <a:ext cx="1832022" cy="0"/>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95550334-3EB9-090D-0495-6A186FB1B529}"/>
              </a:ext>
            </a:extLst>
          </p:cNvPr>
          <p:cNvSpPr txBox="1"/>
          <p:nvPr/>
        </p:nvSpPr>
        <p:spPr>
          <a:xfrm>
            <a:off x="7902308" y="3339091"/>
            <a:ext cx="2025735" cy="461665"/>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Đọc thẻ </a:t>
            </a: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CCCD</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 vân tay (</a:t>
            </a: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DG3</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 và mống mắt (</a:t>
            </a: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DG4</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cxnSp>
        <p:nvCxnSpPr>
          <p:cNvPr id="19" name="Straight Connector 18">
            <a:extLst>
              <a:ext uri="{FF2B5EF4-FFF2-40B4-BE49-F238E27FC236}">
                <a16:creationId xmlns:a16="http://schemas.microsoft.com/office/drawing/2014/main" id="{30C16C40-2CAD-D640-90D1-270C2D7903B9}"/>
              </a:ext>
            </a:extLst>
          </p:cNvPr>
          <p:cNvCxnSpPr>
            <a:cxnSpLocks/>
          </p:cNvCxnSpPr>
          <p:nvPr/>
        </p:nvCxnSpPr>
        <p:spPr>
          <a:xfrm flipH="1" flipV="1">
            <a:off x="3293986" y="4455529"/>
            <a:ext cx="1393961" cy="7493"/>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0279FBE4-2553-60DA-0D92-BF45353A7684}"/>
              </a:ext>
            </a:extLst>
          </p:cNvPr>
          <p:cNvGrpSpPr/>
          <p:nvPr/>
        </p:nvGrpSpPr>
        <p:grpSpPr>
          <a:xfrm>
            <a:off x="895829" y="3861047"/>
            <a:ext cx="2431279" cy="1475301"/>
            <a:chOff x="1398657" y="3878406"/>
            <a:chExt cx="2431279" cy="1475301"/>
          </a:xfrm>
        </p:grpSpPr>
        <p:sp>
          <p:nvSpPr>
            <p:cNvPr id="16" name="Rectangle: Rounded Corners 15">
              <a:extLst>
                <a:ext uri="{FF2B5EF4-FFF2-40B4-BE49-F238E27FC236}">
                  <a16:creationId xmlns:a16="http://schemas.microsoft.com/office/drawing/2014/main" id="{5D3E5FE6-2A47-A029-CF75-6BF384C7A8CE}"/>
                </a:ext>
              </a:extLst>
            </p:cNvPr>
            <p:cNvSpPr/>
            <p:nvPr/>
          </p:nvSpPr>
          <p:spPr>
            <a:xfrm>
              <a:off x="1398657" y="3878406"/>
              <a:ext cx="2431279" cy="1475301"/>
            </a:xfrm>
            <a:prstGeom prst="roundRect">
              <a:avLst/>
            </a:prstGeom>
            <a:solidFill>
              <a:srgbClr val="1344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 name="TextBox 22">
              <a:extLst>
                <a:ext uri="{FF2B5EF4-FFF2-40B4-BE49-F238E27FC236}">
                  <a16:creationId xmlns:a16="http://schemas.microsoft.com/office/drawing/2014/main" id="{0452F0EF-DD1B-C6A8-B084-419A0278AF34}"/>
                </a:ext>
              </a:extLst>
            </p:cNvPr>
            <p:cNvSpPr txBox="1"/>
            <p:nvPr/>
          </p:nvSpPr>
          <p:spPr>
            <a:xfrm>
              <a:off x="1529333" y="4145889"/>
              <a:ext cx="2195767" cy="954107"/>
            </a:xfrm>
            <a:prstGeom prst="rect">
              <a:avLst/>
            </a:prstGeom>
            <a:noFill/>
          </p:spPr>
          <p:txBody>
            <a:bodyPr wrap="square" rtlCol="0">
              <a:spAutoFit/>
            </a:bodyPr>
            <a:lstStyle/>
            <a:p>
              <a:pPr algn="ct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Đối sánh </a:t>
              </a:r>
              <a:r>
                <a:rPr lang="en-US" sz="1400" b="1" dirty="0" err="1">
                  <a:solidFill>
                    <a:schemeClr val="bg1"/>
                  </a:solidFill>
                  <a:latin typeface="Roboto" panose="02000000000000000000" pitchFamily="2" charset="0"/>
                  <a:ea typeface="Roboto" panose="02000000000000000000" pitchFamily="2" charset="0"/>
                  <a:cs typeface="Roboto" panose="02000000000000000000" pitchFamily="2" charset="0"/>
                </a:rPr>
                <a:t>DG3</a:t>
              </a: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 và</a:t>
              </a:r>
              <a:r>
                <a:rPr lang="en-US" sz="1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1400" b="1" dirty="0" err="1">
                  <a:solidFill>
                    <a:schemeClr val="bg1"/>
                  </a:solidFill>
                  <a:latin typeface="Roboto" panose="02000000000000000000" pitchFamily="2" charset="0"/>
                  <a:ea typeface="Roboto" panose="02000000000000000000" pitchFamily="2" charset="0"/>
                  <a:cs typeface="Roboto" panose="02000000000000000000" pitchFamily="2" charset="0"/>
                </a:rPr>
                <a:t>DG4</a:t>
              </a:r>
              <a:r>
                <a:rPr lang="en-US" sz="1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trong cơ sở dữ liệu  (</a:t>
              </a:r>
              <a:r>
                <a:rPr lang="en-US" sz="1400" dirty="0" err="1">
                  <a:solidFill>
                    <a:schemeClr val="bg1"/>
                  </a:solidFill>
                  <a:latin typeface="Roboto" panose="02000000000000000000" pitchFamily="2" charset="0"/>
                  <a:ea typeface="Roboto" panose="02000000000000000000" pitchFamily="2" charset="0"/>
                  <a:cs typeface="Roboto" panose="02000000000000000000" pitchFamily="2" charset="0"/>
                </a:rPr>
                <a:t>CSDL</a:t>
              </a: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 trên Hệ thống máy chủ chuyên dụng</a:t>
              </a:r>
            </a:p>
          </p:txBody>
        </p:sp>
      </p:grpSp>
      <p:cxnSp>
        <p:nvCxnSpPr>
          <p:cNvPr id="24" name="Straight Connector 23">
            <a:extLst>
              <a:ext uri="{FF2B5EF4-FFF2-40B4-BE49-F238E27FC236}">
                <a16:creationId xmlns:a16="http://schemas.microsoft.com/office/drawing/2014/main" id="{AFE2EC07-E2BE-64AA-402D-6686441F2817}"/>
              </a:ext>
            </a:extLst>
          </p:cNvPr>
          <p:cNvCxnSpPr>
            <a:cxnSpLocks/>
          </p:cNvCxnSpPr>
          <p:nvPr/>
        </p:nvCxnSpPr>
        <p:spPr>
          <a:xfrm>
            <a:off x="3327108" y="5013746"/>
            <a:ext cx="1342383" cy="0"/>
          </a:xfrm>
          <a:prstGeom prst="line">
            <a:avLst/>
          </a:prstGeom>
          <a:ln>
            <a:prstDash val="lg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F0610A2-9EEB-9F53-4FC5-227C3ED26D2E}"/>
              </a:ext>
            </a:extLst>
          </p:cNvPr>
          <p:cNvSpPr txBox="1"/>
          <p:nvPr/>
        </p:nvSpPr>
        <p:spPr>
          <a:xfrm>
            <a:off x="3246300" y="4701589"/>
            <a:ext cx="1469008" cy="276999"/>
          </a:xfrm>
          <a:prstGeom prst="rect">
            <a:avLst/>
          </a:prstGeom>
          <a:noFill/>
        </p:spPr>
        <p:txBody>
          <a:bodyPr wrap="square" rtlCol="0">
            <a:spAutoFit/>
          </a:bodyPr>
          <a:lstStyle/>
          <a:p>
            <a:pPr algn="ctr"/>
            <a:r>
              <a:rPr lang="en-US" sz="1200" dirty="0">
                <a:solidFill>
                  <a:srgbClr val="00B050"/>
                </a:solidFill>
                <a:latin typeface="Roboto" panose="02000000000000000000" pitchFamily="2" charset="0"/>
                <a:ea typeface="Roboto" panose="02000000000000000000" pitchFamily="2" charset="0"/>
                <a:cs typeface="Roboto" panose="02000000000000000000" pitchFamily="2" charset="0"/>
              </a:rPr>
              <a:t>Trùng khớp</a:t>
            </a:r>
          </a:p>
        </p:txBody>
      </p:sp>
      <p:sp>
        <p:nvSpPr>
          <p:cNvPr id="38" name="TextBox 37">
            <a:extLst>
              <a:ext uri="{FF2B5EF4-FFF2-40B4-BE49-F238E27FC236}">
                <a16:creationId xmlns:a16="http://schemas.microsoft.com/office/drawing/2014/main" id="{6210F489-7073-5FF5-7215-BB6545218D5C}"/>
              </a:ext>
            </a:extLst>
          </p:cNvPr>
          <p:cNvSpPr txBox="1"/>
          <p:nvPr/>
        </p:nvSpPr>
        <p:spPr>
          <a:xfrm>
            <a:off x="3255830" y="5095945"/>
            <a:ext cx="1469008" cy="276999"/>
          </a:xfrm>
          <a:prstGeom prst="rect">
            <a:avLst/>
          </a:prstGeom>
          <a:noFill/>
        </p:spPr>
        <p:txBody>
          <a:bodyPr wrap="square" rtlCol="0">
            <a:spAutoFit/>
          </a:bodyPr>
          <a:lstStyle/>
          <a:p>
            <a:pPr algn="ctr"/>
            <a:r>
              <a:rPr lang="en-US" sz="1200" dirty="0">
                <a:solidFill>
                  <a:srgbClr val="C00000"/>
                </a:solidFill>
                <a:latin typeface="Roboto" panose="02000000000000000000" pitchFamily="2" charset="0"/>
                <a:ea typeface="Roboto" panose="02000000000000000000" pitchFamily="2" charset="0"/>
                <a:cs typeface="Roboto" panose="02000000000000000000" pitchFamily="2" charset="0"/>
              </a:rPr>
              <a:t>Không trùng khớp</a:t>
            </a:r>
          </a:p>
        </p:txBody>
      </p:sp>
      <p:sp>
        <p:nvSpPr>
          <p:cNvPr id="40" name="TextBox 39">
            <a:extLst>
              <a:ext uri="{FF2B5EF4-FFF2-40B4-BE49-F238E27FC236}">
                <a16:creationId xmlns:a16="http://schemas.microsoft.com/office/drawing/2014/main" id="{30380926-68C7-F4EE-A03D-79C791AA6F14}"/>
              </a:ext>
            </a:extLst>
          </p:cNvPr>
          <p:cNvSpPr txBox="1"/>
          <p:nvPr/>
        </p:nvSpPr>
        <p:spPr>
          <a:xfrm>
            <a:off x="4868307" y="5086337"/>
            <a:ext cx="2949045" cy="276999"/>
          </a:xfrm>
          <a:prstGeom prst="rect">
            <a:avLst/>
          </a:prstGeom>
          <a:noFill/>
        </p:spPr>
        <p:txBody>
          <a:bodyPr wrap="square" rtlCol="0">
            <a:spAutoFit/>
          </a:bodyPr>
          <a:lstStyle/>
          <a:p>
            <a:pPr algn="ctr"/>
            <a:r>
              <a:rPr lang="en-US" sz="1200" dirty="0">
                <a:solidFill>
                  <a:srgbClr val="C00000"/>
                </a:solidFill>
                <a:latin typeface="Roboto" panose="02000000000000000000" pitchFamily="2" charset="0"/>
                <a:ea typeface="Roboto" panose="02000000000000000000" pitchFamily="2" charset="0"/>
                <a:cs typeface="Roboto" panose="02000000000000000000" pitchFamily="2" charset="0"/>
              </a:rPr>
              <a:t>Kết quả Thất bại</a:t>
            </a:r>
          </a:p>
        </p:txBody>
      </p:sp>
      <p:pic>
        <p:nvPicPr>
          <p:cNvPr id="42" name="Picture 41" descr="A black background with a black square&#10;&#10;Description automatically generated with medium confidence">
            <a:extLst>
              <a:ext uri="{FF2B5EF4-FFF2-40B4-BE49-F238E27FC236}">
                <a16:creationId xmlns:a16="http://schemas.microsoft.com/office/drawing/2014/main" id="{9601BD20-91AD-8023-54B1-5E96D1FF10E7}"/>
              </a:ext>
            </a:extLst>
          </p:cNvPr>
          <p:cNvPicPr>
            <a:picLocks noChangeAspect="1"/>
          </p:cNvPicPr>
          <p:nvPr/>
        </p:nvPicPr>
        <p:blipFill>
          <a:blip r:embed="rId8">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747564" y="3434261"/>
            <a:ext cx="642871" cy="642871"/>
          </a:xfrm>
          <a:prstGeom prst="rect">
            <a:avLst/>
          </a:prstGeom>
        </p:spPr>
      </p:pic>
    </p:spTree>
    <p:extLst>
      <p:ext uri="{BB962C8B-B14F-4D97-AF65-F5344CB8AC3E}">
        <p14:creationId xmlns:p14="http://schemas.microsoft.com/office/powerpoint/2010/main" val="3320954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1B49379A-146A-E9A6-B616-4130B298395B}"/>
              </a:ext>
            </a:extLst>
          </p:cNvPr>
          <p:cNvGrpSpPr/>
          <p:nvPr/>
        </p:nvGrpSpPr>
        <p:grpSpPr>
          <a:xfrm>
            <a:off x="3796243" y="160387"/>
            <a:ext cx="5245121" cy="763279"/>
            <a:chOff x="8197524" y="-20719"/>
            <a:chExt cx="4920233" cy="763279"/>
          </a:xfrm>
        </p:grpSpPr>
        <p:sp>
          <p:nvSpPr>
            <p:cNvPr id="4" name="Rectangle 3">
              <a:extLst>
                <a:ext uri="{FF2B5EF4-FFF2-40B4-BE49-F238E27FC236}">
                  <a16:creationId xmlns:a16="http://schemas.microsoft.com/office/drawing/2014/main" id="{04858C0D-3020-58C1-EF87-08786FFA6346}"/>
                </a:ext>
              </a:extLst>
            </p:cNvPr>
            <p:cNvSpPr/>
            <p:nvPr/>
          </p:nvSpPr>
          <p:spPr>
            <a:xfrm>
              <a:off x="8197524" y="-20719"/>
              <a:ext cx="4920233" cy="763279"/>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8417991" y="68061"/>
              <a:ext cx="4591070" cy="553998"/>
            </a:xfrm>
            <a:prstGeom prst="rect">
              <a:avLst/>
            </a:prstGeom>
            <a:noFill/>
          </p:spPr>
          <p:txBody>
            <a:bodyPr wrap="square" rtlCol="0">
              <a:spAutoFit/>
            </a:bodyPr>
            <a:lstStyle/>
            <a:p>
              <a:pPr algn="ctr"/>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Đầu đọc thẻ </a:t>
              </a:r>
              <a:r>
                <a:rPr lang="en-US" sz="3000" b="1" dirty="0" err="1">
                  <a:solidFill>
                    <a:srgbClr val="FFC000"/>
                  </a:solidFill>
                  <a:latin typeface="Roboto" panose="02000000000000000000" pitchFamily="2" charset="0"/>
                  <a:ea typeface="Roboto" panose="02000000000000000000" pitchFamily="2" charset="0"/>
                  <a:cs typeface="Roboto" panose="02000000000000000000" pitchFamily="2" charset="0"/>
                </a:rPr>
                <a:t>CheckID</a:t>
              </a:r>
              <a:endPar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9" name="Group 8">
            <a:extLst>
              <a:ext uri="{FF2B5EF4-FFF2-40B4-BE49-F238E27FC236}">
                <a16:creationId xmlns:a16="http://schemas.microsoft.com/office/drawing/2014/main" id="{0A461141-CA27-AC87-F184-7AAF36F6687A}"/>
              </a:ext>
            </a:extLst>
          </p:cNvPr>
          <p:cNvGrpSpPr/>
          <p:nvPr/>
        </p:nvGrpSpPr>
        <p:grpSpPr>
          <a:xfrm>
            <a:off x="627530" y="1713942"/>
            <a:ext cx="2306973" cy="3784613"/>
            <a:chOff x="3405464" y="1107674"/>
            <a:chExt cx="2306973" cy="3784613"/>
          </a:xfrm>
        </p:grpSpPr>
        <p:sp>
          <p:nvSpPr>
            <p:cNvPr id="10" name="Rectangle: Rounded Corners 9">
              <a:extLst>
                <a:ext uri="{FF2B5EF4-FFF2-40B4-BE49-F238E27FC236}">
                  <a16:creationId xmlns:a16="http://schemas.microsoft.com/office/drawing/2014/main" id="{78E2331A-7BD7-3D01-16FD-60F0C42F2CDD}"/>
                </a:ext>
              </a:extLst>
            </p:cNvPr>
            <p:cNvSpPr/>
            <p:nvPr/>
          </p:nvSpPr>
          <p:spPr>
            <a:xfrm>
              <a:off x="3405464" y="1107674"/>
              <a:ext cx="2306973" cy="3363985"/>
            </a:xfrm>
            <a:prstGeom prst="roundRect">
              <a:avLst/>
            </a:prstGeom>
            <a:blipFill>
              <a:blip r:embed="rId2"/>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D64093F-AEC8-E343-FF19-9568A076C101}"/>
                </a:ext>
              </a:extLst>
            </p:cNvPr>
            <p:cNvSpPr txBox="1"/>
            <p:nvPr/>
          </p:nvSpPr>
          <p:spPr>
            <a:xfrm>
              <a:off x="3553108" y="4471659"/>
              <a:ext cx="1954036" cy="420628"/>
            </a:xfrm>
            <a:prstGeom prst="rect">
              <a:avLst/>
            </a:prstGeom>
            <a:noFill/>
          </p:spPr>
          <p:txBody>
            <a:bodyPr wrap="square" rtlCol="0" anchor="t">
              <a:spAutoFit/>
            </a:bodyPr>
            <a:lstStyle/>
            <a:p>
              <a:pPr algn="ctr">
                <a:lnSpc>
                  <a:spcPct val="150000"/>
                </a:lnSpc>
              </a:pPr>
              <a:r>
                <a:rPr lang="en-US" sz="1600" b="1" dirty="0">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BioR502</a:t>
              </a:r>
              <a:endPar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sp>
        <p:nvSpPr>
          <p:cNvPr id="14" name="Rectangle 13">
            <a:extLst>
              <a:ext uri="{FF2B5EF4-FFF2-40B4-BE49-F238E27FC236}">
                <a16:creationId xmlns:a16="http://schemas.microsoft.com/office/drawing/2014/main" id="{011107CF-1644-8798-4CB9-BA113FD13B72}"/>
              </a:ext>
            </a:extLst>
          </p:cNvPr>
          <p:cNvSpPr/>
          <p:nvPr/>
        </p:nvSpPr>
        <p:spPr>
          <a:xfrm>
            <a:off x="627530" y="6288832"/>
            <a:ext cx="11564470" cy="569167"/>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FC2A21D4-1E47-C343-1627-611698309805}"/>
              </a:ext>
            </a:extLst>
          </p:cNvPr>
          <p:cNvGrpSpPr/>
          <p:nvPr/>
        </p:nvGrpSpPr>
        <p:grpSpPr>
          <a:xfrm>
            <a:off x="3252025" y="213992"/>
            <a:ext cx="663371" cy="663371"/>
            <a:chOff x="3924063" y="51337"/>
            <a:chExt cx="663371" cy="663371"/>
          </a:xfrm>
        </p:grpSpPr>
        <p:sp>
          <p:nvSpPr>
            <p:cNvPr id="24" name="Oval 23">
              <a:extLst>
                <a:ext uri="{FF2B5EF4-FFF2-40B4-BE49-F238E27FC236}">
                  <a16:creationId xmlns:a16="http://schemas.microsoft.com/office/drawing/2014/main" id="{9FBEE168-E3A2-CF41-AD35-8EBC73D7CFEE}"/>
                </a:ext>
              </a:extLst>
            </p:cNvPr>
            <p:cNvSpPr/>
            <p:nvPr/>
          </p:nvSpPr>
          <p:spPr>
            <a:xfrm>
              <a:off x="3924063" y="51337"/>
              <a:ext cx="663371" cy="6633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Atom outline">
              <a:extLst>
                <a:ext uri="{FF2B5EF4-FFF2-40B4-BE49-F238E27FC236}">
                  <a16:creationId xmlns:a16="http://schemas.microsoft.com/office/drawing/2014/main" id="{3D785252-A8F2-1212-1545-C796ACF8C6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9238" y="86512"/>
              <a:ext cx="593020" cy="593020"/>
            </a:xfrm>
            <a:prstGeom prst="rect">
              <a:avLst/>
            </a:prstGeom>
          </p:spPr>
        </p:pic>
      </p:grpSp>
      <p:grpSp>
        <p:nvGrpSpPr>
          <p:cNvPr id="35" name="Group 34">
            <a:extLst>
              <a:ext uri="{FF2B5EF4-FFF2-40B4-BE49-F238E27FC236}">
                <a16:creationId xmlns:a16="http://schemas.microsoft.com/office/drawing/2014/main" id="{9A4596D0-8B59-788F-1099-9F43A2E054C2}"/>
              </a:ext>
            </a:extLst>
          </p:cNvPr>
          <p:cNvGrpSpPr/>
          <p:nvPr/>
        </p:nvGrpSpPr>
        <p:grpSpPr>
          <a:xfrm>
            <a:off x="3857659" y="1880344"/>
            <a:ext cx="2851326" cy="3616636"/>
            <a:chOff x="9027799" y="1305265"/>
            <a:chExt cx="2851326" cy="3616636"/>
          </a:xfrm>
        </p:grpSpPr>
        <p:sp>
          <p:nvSpPr>
            <p:cNvPr id="29" name="TextBox 28">
              <a:extLst>
                <a:ext uri="{FF2B5EF4-FFF2-40B4-BE49-F238E27FC236}">
                  <a16:creationId xmlns:a16="http://schemas.microsoft.com/office/drawing/2014/main" id="{CF2EF39A-E29E-6BE1-04C8-6DD2CAFB4132}"/>
                </a:ext>
              </a:extLst>
            </p:cNvPr>
            <p:cNvSpPr txBox="1"/>
            <p:nvPr/>
          </p:nvSpPr>
          <p:spPr>
            <a:xfrm>
              <a:off x="9617393" y="4501273"/>
              <a:ext cx="1954036" cy="420628"/>
            </a:xfrm>
            <a:prstGeom prst="rect">
              <a:avLst/>
            </a:prstGeom>
            <a:noFill/>
          </p:spPr>
          <p:txBody>
            <a:bodyPr wrap="square" rtlCol="0" anchor="t">
              <a:spAutoFit/>
            </a:bodyPr>
            <a:lstStyle/>
            <a:p>
              <a:pPr algn="ctr">
                <a:lnSpc>
                  <a:spcPct val="150000"/>
                </a:lnSpc>
              </a:pPr>
              <a:r>
                <a:rPr lang="en-US" sz="1600" b="1" dirty="0" err="1">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BioR502-MRZ</a:t>
              </a:r>
              <a:endPar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34" name="Picture 33" descr="A machine with a camera&#10;&#10;Description automatically generated">
              <a:extLst>
                <a:ext uri="{FF2B5EF4-FFF2-40B4-BE49-F238E27FC236}">
                  <a16:creationId xmlns:a16="http://schemas.microsoft.com/office/drawing/2014/main" id="{BBC70C2C-6C01-2F9A-10A5-51E2EE23E586}"/>
                </a:ext>
              </a:extLst>
            </p:cNvPr>
            <p:cNvPicPr>
              <a:picLocks noChangeAspect="1"/>
            </p:cNvPicPr>
            <p:nvPr/>
          </p:nvPicPr>
          <p:blipFill rotWithShape="1">
            <a:blip r:embed="rId5">
              <a:extLst>
                <a:ext uri="{28A0092B-C50C-407E-A947-70E740481C1C}">
                  <a14:useLocalDpi xmlns:a14="http://schemas.microsoft.com/office/drawing/2010/main" val="0"/>
                </a:ext>
              </a:extLst>
            </a:blip>
            <a:srcRect l="18333" t="18889" r="23472" b="17917"/>
            <a:stretch/>
          </p:blipFill>
          <p:spPr>
            <a:xfrm>
              <a:off x="9027799" y="1305265"/>
              <a:ext cx="2851326" cy="3096309"/>
            </a:xfrm>
            <a:prstGeom prst="rect">
              <a:avLst/>
            </a:prstGeom>
          </p:spPr>
        </p:pic>
      </p:grpSp>
      <p:grpSp>
        <p:nvGrpSpPr>
          <p:cNvPr id="21" name="Group 20">
            <a:extLst>
              <a:ext uri="{FF2B5EF4-FFF2-40B4-BE49-F238E27FC236}">
                <a16:creationId xmlns:a16="http://schemas.microsoft.com/office/drawing/2014/main" id="{DCB18594-7B30-73E1-6E5F-F0AAF5DF348F}"/>
              </a:ext>
            </a:extLst>
          </p:cNvPr>
          <p:cNvGrpSpPr/>
          <p:nvPr/>
        </p:nvGrpSpPr>
        <p:grpSpPr>
          <a:xfrm>
            <a:off x="8925491" y="207600"/>
            <a:ext cx="663371" cy="663371"/>
            <a:chOff x="3924063" y="51337"/>
            <a:chExt cx="663371" cy="663371"/>
          </a:xfrm>
        </p:grpSpPr>
        <p:sp>
          <p:nvSpPr>
            <p:cNvPr id="22" name="Oval 21">
              <a:extLst>
                <a:ext uri="{FF2B5EF4-FFF2-40B4-BE49-F238E27FC236}">
                  <a16:creationId xmlns:a16="http://schemas.microsoft.com/office/drawing/2014/main" id="{8FDBF8B7-B0F1-2F72-BF6A-0BF20DD8A930}"/>
                </a:ext>
              </a:extLst>
            </p:cNvPr>
            <p:cNvSpPr/>
            <p:nvPr/>
          </p:nvSpPr>
          <p:spPr>
            <a:xfrm>
              <a:off x="3924063" y="51337"/>
              <a:ext cx="663371" cy="6633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Atom outline">
              <a:extLst>
                <a:ext uri="{FF2B5EF4-FFF2-40B4-BE49-F238E27FC236}">
                  <a16:creationId xmlns:a16="http://schemas.microsoft.com/office/drawing/2014/main" id="{618A4D71-01C9-15B2-F027-4600B840B4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9238" y="86512"/>
              <a:ext cx="593020" cy="593020"/>
            </a:xfrm>
            <a:prstGeom prst="rect">
              <a:avLst/>
            </a:prstGeom>
          </p:spPr>
        </p:pic>
      </p:grpSp>
      <p:grpSp>
        <p:nvGrpSpPr>
          <p:cNvPr id="38" name="Group 37">
            <a:extLst>
              <a:ext uri="{FF2B5EF4-FFF2-40B4-BE49-F238E27FC236}">
                <a16:creationId xmlns:a16="http://schemas.microsoft.com/office/drawing/2014/main" id="{04022378-1F42-261D-579B-2B09C91154AA}"/>
              </a:ext>
            </a:extLst>
          </p:cNvPr>
          <p:cNvGrpSpPr/>
          <p:nvPr/>
        </p:nvGrpSpPr>
        <p:grpSpPr>
          <a:xfrm>
            <a:off x="7632140" y="1747409"/>
            <a:ext cx="3968153" cy="3685574"/>
            <a:chOff x="8154955" y="1355680"/>
            <a:chExt cx="3968153" cy="3685574"/>
          </a:xfrm>
        </p:grpSpPr>
        <p:pic>
          <p:nvPicPr>
            <p:cNvPr id="33" name="Picture 32" descr="A close-up of a device&#10;&#10;Description automatically generated">
              <a:extLst>
                <a:ext uri="{FF2B5EF4-FFF2-40B4-BE49-F238E27FC236}">
                  <a16:creationId xmlns:a16="http://schemas.microsoft.com/office/drawing/2014/main" id="{297844D0-6FD6-1191-81E0-2258283DA6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54955" y="1355680"/>
              <a:ext cx="3968153" cy="3052426"/>
            </a:xfrm>
            <a:prstGeom prst="rect">
              <a:avLst/>
            </a:prstGeom>
          </p:spPr>
        </p:pic>
        <p:sp>
          <p:nvSpPr>
            <p:cNvPr id="37" name="TextBox 36">
              <a:extLst>
                <a:ext uri="{FF2B5EF4-FFF2-40B4-BE49-F238E27FC236}">
                  <a16:creationId xmlns:a16="http://schemas.microsoft.com/office/drawing/2014/main" id="{8380AAE6-A0A5-D157-6624-B4CACF69CEAF}"/>
                </a:ext>
              </a:extLst>
            </p:cNvPr>
            <p:cNvSpPr txBox="1"/>
            <p:nvPr/>
          </p:nvSpPr>
          <p:spPr>
            <a:xfrm>
              <a:off x="9041364" y="4620626"/>
              <a:ext cx="1954036" cy="420628"/>
            </a:xfrm>
            <a:prstGeom prst="rect">
              <a:avLst/>
            </a:prstGeom>
            <a:noFill/>
          </p:spPr>
          <p:txBody>
            <a:bodyPr wrap="square" rtlCol="0" anchor="t">
              <a:spAutoFit/>
            </a:bodyPr>
            <a:lstStyle/>
            <a:p>
              <a:pPr algn="ctr">
                <a:lnSpc>
                  <a:spcPct val="150000"/>
                </a:lnSpc>
              </a:pPr>
              <a:r>
                <a:rPr lang="en-US" sz="1600" b="1" dirty="0" err="1">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CheckID</a:t>
              </a:r>
              <a:r>
                <a:rPr lang="en-US" sz="1600" b="1" dirty="0">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 </a:t>
              </a:r>
              <a:r>
                <a:rPr lang="en-US" sz="1600" b="1" dirty="0" err="1">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ET100</a:t>
              </a:r>
              <a:endPar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sp>
        <p:nvSpPr>
          <p:cNvPr id="3" name="Rectangle 2">
            <a:extLst>
              <a:ext uri="{FF2B5EF4-FFF2-40B4-BE49-F238E27FC236}">
                <a16:creationId xmlns:a16="http://schemas.microsoft.com/office/drawing/2014/main" id="{EE752743-66D3-F6D2-9DD3-FAF5F23F76CF}"/>
              </a:ext>
            </a:extLst>
          </p:cNvPr>
          <p:cNvSpPr/>
          <p:nvPr/>
        </p:nvSpPr>
        <p:spPr>
          <a:xfrm rot="16200000">
            <a:off x="5971418" y="637415"/>
            <a:ext cx="249166" cy="12192002"/>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545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1000" fill="hold"/>
                                        <p:tgtEl>
                                          <p:spTgt spid="35"/>
                                        </p:tgtEl>
                                        <p:attrNameLst>
                                          <p:attrName>ppt_w</p:attrName>
                                        </p:attrNameLst>
                                      </p:cBhvr>
                                      <p:tavLst>
                                        <p:tav tm="0">
                                          <p:val>
                                            <p:fltVal val="0"/>
                                          </p:val>
                                        </p:tav>
                                        <p:tav tm="100000">
                                          <p:val>
                                            <p:strVal val="#ppt_w"/>
                                          </p:val>
                                        </p:tav>
                                      </p:tavLst>
                                    </p:anim>
                                    <p:anim calcmode="lin" valueType="num">
                                      <p:cBhvr>
                                        <p:cTn id="13" dur="1000" fill="hold"/>
                                        <p:tgtEl>
                                          <p:spTgt spid="35"/>
                                        </p:tgtEl>
                                        <p:attrNameLst>
                                          <p:attrName>ppt_h</p:attrName>
                                        </p:attrNameLst>
                                      </p:cBhvr>
                                      <p:tavLst>
                                        <p:tav tm="0">
                                          <p:val>
                                            <p:fltVal val="0"/>
                                          </p:val>
                                        </p:tav>
                                        <p:tav tm="100000">
                                          <p:val>
                                            <p:strVal val="#ppt_h"/>
                                          </p:val>
                                        </p:tav>
                                      </p:tavLst>
                                    </p:anim>
                                    <p:animEffect transition="in" filter="fade">
                                      <p:cBhvr>
                                        <p:cTn id="14" dur="1000"/>
                                        <p:tgtEl>
                                          <p:spTgt spid="35"/>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1000" fill="hold"/>
                                        <p:tgtEl>
                                          <p:spTgt spid="38"/>
                                        </p:tgtEl>
                                        <p:attrNameLst>
                                          <p:attrName>ppt_w</p:attrName>
                                        </p:attrNameLst>
                                      </p:cBhvr>
                                      <p:tavLst>
                                        <p:tav tm="0">
                                          <p:val>
                                            <p:fltVal val="0"/>
                                          </p:val>
                                        </p:tav>
                                        <p:tav tm="100000">
                                          <p:val>
                                            <p:strVal val="#ppt_w"/>
                                          </p:val>
                                        </p:tav>
                                      </p:tavLst>
                                    </p:anim>
                                    <p:anim calcmode="lin" valueType="num">
                                      <p:cBhvr>
                                        <p:cTn id="18" dur="1000" fill="hold"/>
                                        <p:tgtEl>
                                          <p:spTgt spid="38"/>
                                        </p:tgtEl>
                                        <p:attrNameLst>
                                          <p:attrName>ppt_h</p:attrName>
                                        </p:attrNameLst>
                                      </p:cBhvr>
                                      <p:tavLst>
                                        <p:tav tm="0">
                                          <p:val>
                                            <p:fltVal val="0"/>
                                          </p:val>
                                        </p:tav>
                                        <p:tav tm="100000">
                                          <p:val>
                                            <p:strVal val="#ppt_h"/>
                                          </p:val>
                                        </p:tav>
                                      </p:tavLst>
                                    </p:anim>
                                    <p:animEffect transition="in" filter="fade">
                                      <p:cBhvr>
                                        <p:cTn id="19"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1789081" y="211556"/>
            <a:ext cx="9242196" cy="553998"/>
          </a:xfrm>
          <a:prstGeom prst="rect">
            <a:avLst/>
          </a:prstGeom>
          <a:noFill/>
        </p:spPr>
        <p:txBody>
          <a:bodyPr wrap="square" rtlCol="0">
            <a:spAutoFit/>
          </a:bodyPr>
          <a:lstStyle/>
          <a:p>
            <a:pPr algn="ctr"/>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Công nghệ </a:t>
            </a:r>
            <a:r>
              <a:rPr lang="en-US" sz="3000" b="1" dirty="0" err="1">
                <a:solidFill>
                  <a:srgbClr val="113E73"/>
                </a:solidFill>
                <a:latin typeface="Roboto" panose="02000000000000000000" pitchFamily="2" charset="0"/>
                <a:ea typeface="Roboto" panose="02000000000000000000" pitchFamily="2" charset="0"/>
                <a:cs typeface="Roboto" panose="02000000000000000000" pitchFamily="2" charset="0"/>
              </a:rPr>
              <a:t>eKYC</a:t>
            </a:r>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 theo tiêu chuẩn quốc tế ISO 30107</a:t>
            </a:r>
          </a:p>
        </p:txBody>
      </p:sp>
      <p:pic>
        <p:nvPicPr>
          <p:cNvPr id="7" name="Picture 6">
            <a:extLst>
              <a:ext uri="{FF2B5EF4-FFF2-40B4-BE49-F238E27FC236}">
                <a16:creationId xmlns:a16="http://schemas.microsoft.com/office/drawing/2014/main" id="{11D409CB-0CFF-5EF7-340A-8BADEBE3A8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5194" y="1066262"/>
            <a:ext cx="6035563" cy="5486875"/>
          </a:xfrm>
          <a:prstGeom prst="rect">
            <a:avLst/>
          </a:prstGeom>
        </p:spPr>
      </p:pic>
      <p:sp>
        <p:nvSpPr>
          <p:cNvPr id="6" name="Hexagon 5">
            <a:extLst>
              <a:ext uri="{FF2B5EF4-FFF2-40B4-BE49-F238E27FC236}">
                <a16:creationId xmlns:a16="http://schemas.microsoft.com/office/drawing/2014/main" id="{BDFDB52C-8004-7009-DE8D-36CDF8240A7D}"/>
              </a:ext>
            </a:extLst>
          </p:cNvPr>
          <p:cNvSpPr/>
          <p:nvPr/>
        </p:nvSpPr>
        <p:spPr>
          <a:xfrm>
            <a:off x="1073582" y="211556"/>
            <a:ext cx="642639" cy="553998"/>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2434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a:extLst>
              <a:ext uri="{FF2B5EF4-FFF2-40B4-BE49-F238E27FC236}">
                <a16:creationId xmlns:a16="http://schemas.microsoft.com/office/drawing/2014/main" id="{91716B83-1D19-68DA-E40F-A94969A60342}"/>
              </a:ext>
            </a:extLst>
          </p:cNvPr>
          <p:cNvGrpSpPr/>
          <p:nvPr/>
        </p:nvGrpSpPr>
        <p:grpSpPr>
          <a:xfrm>
            <a:off x="2989673" y="0"/>
            <a:ext cx="6499364" cy="861773"/>
            <a:chOff x="-83972" y="-11479"/>
            <a:chExt cx="6499364" cy="861773"/>
          </a:xfrm>
        </p:grpSpPr>
        <p:sp>
          <p:nvSpPr>
            <p:cNvPr id="76" name="Rectangle 75">
              <a:extLst>
                <a:ext uri="{FF2B5EF4-FFF2-40B4-BE49-F238E27FC236}">
                  <a16:creationId xmlns:a16="http://schemas.microsoft.com/office/drawing/2014/main" id="{BEB8A85D-E2EF-1A03-5796-709C541D061E}"/>
                </a:ext>
              </a:extLst>
            </p:cNvPr>
            <p:cNvSpPr/>
            <p:nvPr/>
          </p:nvSpPr>
          <p:spPr>
            <a:xfrm rot="16200000">
              <a:off x="2734823" y="-2830274"/>
              <a:ext cx="861773" cy="6499364"/>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90D575B-014A-4C88-6F9A-66AB39C646C2}"/>
                </a:ext>
              </a:extLst>
            </p:cNvPr>
            <p:cNvSpPr/>
            <p:nvPr/>
          </p:nvSpPr>
          <p:spPr>
            <a:xfrm>
              <a:off x="-442" y="-9057"/>
              <a:ext cx="6311153" cy="763279"/>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8C43BB7-66AF-BFA9-E49E-1A44F0296400}"/>
                </a:ext>
              </a:extLst>
            </p:cNvPr>
            <p:cNvSpPr txBox="1"/>
            <p:nvPr/>
          </p:nvSpPr>
          <p:spPr>
            <a:xfrm>
              <a:off x="231424" y="106312"/>
              <a:ext cx="5987113" cy="553998"/>
            </a:xfrm>
            <a:prstGeom prst="rect">
              <a:avLst/>
            </a:prstGeom>
            <a:noFill/>
          </p:spPr>
          <p:txBody>
            <a:bodyPr wrap="square" rtlCol="0">
              <a:spAutoFit/>
            </a:bodyPr>
            <a:lstStyle/>
            <a:p>
              <a:pPr algn="ctr"/>
              <a:r>
                <a:rPr lang="en-US" sz="3000" b="1" dirty="0">
                  <a:solidFill>
                    <a:srgbClr val="FFC000"/>
                  </a:solidFill>
                  <a:latin typeface="Roboto" panose="02000000000000000000" pitchFamily="2" charset="0"/>
                  <a:ea typeface="Roboto" panose="02000000000000000000" pitchFamily="2" charset="0"/>
                  <a:cs typeface="Cavolini" panose="020B0502040204020203" pitchFamily="66" charset="0"/>
                </a:rPr>
                <a:t>Tại sao là </a:t>
              </a:r>
              <a:r>
                <a:rPr lang="en-US" sz="3000" b="1" dirty="0" err="1">
                  <a:solidFill>
                    <a:srgbClr val="FFC000"/>
                  </a:solidFill>
                  <a:latin typeface="Roboto" panose="02000000000000000000" pitchFamily="2" charset="0"/>
                  <a:ea typeface="Roboto" panose="02000000000000000000" pitchFamily="2" charset="0"/>
                  <a:cs typeface="Cavolini" panose="020B0502040204020203" pitchFamily="66" charset="0"/>
                </a:rPr>
                <a:t>CheckID</a:t>
              </a:r>
              <a:r>
                <a:rPr lang="en-US" sz="3000" b="1" dirty="0">
                  <a:solidFill>
                    <a:srgbClr val="FFC000"/>
                  </a:solidFill>
                  <a:latin typeface="Roboto" panose="02000000000000000000" pitchFamily="2" charset="0"/>
                  <a:ea typeface="Roboto" panose="02000000000000000000" pitchFamily="2" charset="0"/>
                  <a:cs typeface="Cavolini" panose="020B0502040204020203" pitchFamily="66" charset="0"/>
                </a:rPr>
                <a:t>?</a:t>
              </a:r>
            </a:p>
          </p:txBody>
        </p:sp>
      </p:grpSp>
      <p:grpSp>
        <p:nvGrpSpPr>
          <p:cNvPr id="29" name="Group 28">
            <a:extLst>
              <a:ext uri="{FF2B5EF4-FFF2-40B4-BE49-F238E27FC236}">
                <a16:creationId xmlns:a16="http://schemas.microsoft.com/office/drawing/2014/main" id="{85FB066A-9705-3F7F-67CB-FFD5601732DA}"/>
              </a:ext>
            </a:extLst>
          </p:cNvPr>
          <p:cNvGrpSpPr/>
          <p:nvPr/>
        </p:nvGrpSpPr>
        <p:grpSpPr>
          <a:xfrm>
            <a:off x="1996024" y="1484982"/>
            <a:ext cx="3498425" cy="1211620"/>
            <a:chOff x="479212" y="1566596"/>
            <a:chExt cx="3498425" cy="1211620"/>
          </a:xfrm>
        </p:grpSpPr>
        <p:grpSp>
          <p:nvGrpSpPr>
            <p:cNvPr id="68" name="Group 67">
              <a:extLst>
                <a:ext uri="{FF2B5EF4-FFF2-40B4-BE49-F238E27FC236}">
                  <a16:creationId xmlns:a16="http://schemas.microsoft.com/office/drawing/2014/main" id="{2F46B2F9-7599-C422-5916-BB982EBBBC8F}"/>
                </a:ext>
              </a:extLst>
            </p:cNvPr>
            <p:cNvGrpSpPr/>
            <p:nvPr/>
          </p:nvGrpSpPr>
          <p:grpSpPr>
            <a:xfrm>
              <a:off x="1828994" y="1566596"/>
              <a:ext cx="640080" cy="640080"/>
              <a:chOff x="5471808" y="1465635"/>
              <a:chExt cx="943583" cy="943583"/>
            </a:xfrm>
          </p:grpSpPr>
          <p:sp>
            <p:nvSpPr>
              <p:cNvPr id="6" name="Oval 5">
                <a:extLst>
                  <a:ext uri="{FF2B5EF4-FFF2-40B4-BE49-F238E27FC236}">
                    <a16:creationId xmlns:a16="http://schemas.microsoft.com/office/drawing/2014/main" id="{3CAB9F8F-7A16-7670-2C41-8602D7B37FF4}"/>
                  </a:ext>
                </a:extLst>
              </p:cNvPr>
              <p:cNvSpPr/>
              <p:nvPr/>
            </p:nvSpPr>
            <p:spPr>
              <a:xfrm>
                <a:off x="5471808" y="1465635"/>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oogle Shape;12220;p76">
                <a:extLst>
                  <a:ext uri="{FF2B5EF4-FFF2-40B4-BE49-F238E27FC236}">
                    <a16:creationId xmlns:a16="http://schemas.microsoft.com/office/drawing/2014/main" id="{A7B2D83F-257B-69D9-6444-FCB38D8A9F04}"/>
                  </a:ext>
                </a:extLst>
              </p:cNvPr>
              <p:cNvGrpSpPr/>
              <p:nvPr/>
            </p:nvGrpSpPr>
            <p:grpSpPr>
              <a:xfrm>
                <a:off x="5713167" y="1713419"/>
                <a:ext cx="460863" cy="439257"/>
                <a:chOff x="6870193" y="2295620"/>
                <a:chExt cx="360356" cy="343462"/>
              </a:xfrm>
              <a:solidFill>
                <a:schemeClr val="bg1"/>
              </a:solidFill>
            </p:grpSpPr>
            <p:sp>
              <p:nvSpPr>
                <p:cNvPr id="25" name="Google Shape;12221;p76">
                  <a:extLst>
                    <a:ext uri="{FF2B5EF4-FFF2-40B4-BE49-F238E27FC236}">
                      <a16:creationId xmlns:a16="http://schemas.microsoft.com/office/drawing/2014/main" id="{E66662A5-2A00-DB4A-1B43-216DAB1863B7}"/>
                    </a:ext>
                  </a:extLst>
                </p:cNvPr>
                <p:cNvSpPr/>
                <p:nvPr/>
              </p:nvSpPr>
              <p:spPr>
                <a:xfrm>
                  <a:off x="6870193" y="2295620"/>
                  <a:ext cx="360356" cy="34346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222;p76">
                  <a:extLst>
                    <a:ext uri="{FF2B5EF4-FFF2-40B4-BE49-F238E27FC236}">
                      <a16:creationId xmlns:a16="http://schemas.microsoft.com/office/drawing/2014/main" id="{CC9AE4F3-4BB4-2620-6CA9-E242CDC0274E}"/>
                    </a:ext>
                  </a:extLst>
                </p:cNvPr>
                <p:cNvSpPr/>
                <p:nvPr/>
              </p:nvSpPr>
              <p:spPr>
                <a:xfrm>
                  <a:off x="6920842" y="2577064"/>
                  <a:ext cx="36709" cy="3667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4" name="TextBox 73">
              <a:extLst>
                <a:ext uri="{FF2B5EF4-FFF2-40B4-BE49-F238E27FC236}">
                  <a16:creationId xmlns:a16="http://schemas.microsoft.com/office/drawing/2014/main" id="{2989C2DB-AA20-ADBF-7B8D-1DD70E295FF8}"/>
                </a:ext>
              </a:extLst>
            </p:cNvPr>
            <p:cNvSpPr txBox="1"/>
            <p:nvPr/>
          </p:nvSpPr>
          <p:spPr>
            <a:xfrm>
              <a:off x="479212" y="2357588"/>
              <a:ext cx="3498425"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Tăng trải nghiệm khách hàng</a:t>
              </a:r>
              <a:endParaRPr lang="en-US" sz="1600" dirty="0">
                <a:latin typeface="Roboto" panose="02000000000000000000" pitchFamily="2" charset="0"/>
                <a:ea typeface="Roboto" panose="02000000000000000000" pitchFamily="2" charset="0"/>
                <a:cs typeface="Roboto" panose="02000000000000000000" pitchFamily="2" charset="0"/>
              </a:endParaRPr>
            </a:p>
          </p:txBody>
        </p:sp>
      </p:grpSp>
      <p:grpSp>
        <p:nvGrpSpPr>
          <p:cNvPr id="30" name="Group 29">
            <a:extLst>
              <a:ext uri="{FF2B5EF4-FFF2-40B4-BE49-F238E27FC236}">
                <a16:creationId xmlns:a16="http://schemas.microsoft.com/office/drawing/2014/main" id="{40947328-D821-20A9-FC58-AFA7D9D5D8D7}"/>
              </a:ext>
            </a:extLst>
          </p:cNvPr>
          <p:cNvGrpSpPr/>
          <p:nvPr/>
        </p:nvGrpSpPr>
        <p:grpSpPr>
          <a:xfrm>
            <a:off x="6734297" y="1489684"/>
            <a:ext cx="3568587" cy="1211620"/>
            <a:chOff x="5699304" y="1566596"/>
            <a:chExt cx="3568587" cy="1211620"/>
          </a:xfrm>
        </p:grpSpPr>
        <p:grpSp>
          <p:nvGrpSpPr>
            <p:cNvPr id="71" name="Group 70">
              <a:extLst>
                <a:ext uri="{FF2B5EF4-FFF2-40B4-BE49-F238E27FC236}">
                  <a16:creationId xmlns:a16="http://schemas.microsoft.com/office/drawing/2014/main" id="{A3121C35-FBB0-C1FF-EFA7-091ABF046871}"/>
                </a:ext>
              </a:extLst>
            </p:cNvPr>
            <p:cNvGrpSpPr/>
            <p:nvPr/>
          </p:nvGrpSpPr>
          <p:grpSpPr>
            <a:xfrm>
              <a:off x="7099715" y="1566596"/>
              <a:ext cx="640080" cy="640080"/>
              <a:chOff x="5471808" y="4289898"/>
              <a:chExt cx="943583" cy="943583"/>
            </a:xfrm>
          </p:grpSpPr>
          <p:sp>
            <p:nvSpPr>
              <p:cNvPr id="7" name="Oval 6">
                <a:extLst>
                  <a:ext uri="{FF2B5EF4-FFF2-40B4-BE49-F238E27FC236}">
                    <a16:creationId xmlns:a16="http://schemas.microsoft.com/office/drawing/2014/main" id="{74599742-62BA-0D3B-346F-B2DB54E4D038}"/>
                  </a:ext>
                </a:extLst>
              </p:cNvPr>
              <p:cNvSpPr/>
              <p:nvPr/>
            </p:nvSpPr>
            <p:spPr>
              <a:xfrm>
                <a:off x="5471808" y="4289898"/>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oogle Shape;13177;p78">
                <a:extLst>
                  <a:ext uri="{FF2B5EF4-FFF2-40B4-BE49-F238E27FC236}">
                    <a16:creationId xmlns:a16="http://schemas.microsoft.com/office/drawing/2014/main" id="{0FD134CB-4B82-69EE-A92E-F894D595CBA6}"/>
                  </a:ext>
                </a:extLst>
              </p:cNvPr>
              <p:cNvGrpSpPr/>
              <p:nvPr/>
            </p:nvGrpSpPr>
            <p:grpSpPr>
              <a:xfrm>
                <a:off x="5634361" y="4473574"/>
                <a:ext cx="560096" cy="567531"/>
                <a:chOff x="3979432" y="1976585"/>
                <a:chExt cx="345265" cy="349848"/>
              </a:xfrm>
              <a:solidFill>
                <a:schemeClr val="bg1"/>
              </a:solidFill>
            </p:grpSpPr>
            <p:sp>
              <p:nvSpPr>
                <p:cNvPr id="44" name="Google Shape;13178;p78">
                  <a:extLst>
                    <a:ext uri="{FF2B5EF4-FFF2-40B4-BE49-F238E27FC236}">
                      <a16:creationId xmlns:a16="http://schemas.microsoft.com/office/drawing/2014/main" id="{E96319AB-71A3-53D8-2A00-66BF390215F8}"/>
                    </a:ext>
                  </a:extLst>
                </p:cNvPr>
                <p:cNvSpPr/>
                <p:nvPr/>
              </p:nvSpPr>
              <p:spPr>
                <a:xfrm>
                  <a:off x="3979432" y="1976585"/>
                  <a:ext cx="345265" cy="349848"/>
                </a:xfrm>
                <a:custGeom>
                  <a:avLst/>
                  <a:gdLst/>
                  <a:ahLst/>
                  <a:cxnLst/>
                  <a:rect l="l" t="t" r="r" b="b"/>
                  <a:pathLst>
                    <a:path w="10848" h="10992" extrusionOk="0">
                      <a:moveTo>
                        <a:pt x="6632" y="322"/>
                      </a:moveTo>
                      <a:cubicBezTo>
                        <a:pt x="6859" y="322"/>
                        <a:pt x="7013" y="501"/>
                        <a:pt x="7013" y="715"/>
                      </a:cubicBezTo>
                      <a:cubicBezTo>
                        <a:pt x="7013" y="929"/>
                        <a:pt x="6835" y="1096"/>
                        <a:pt x="6632" y="1096"/>
                      </a:cubicBezTo>
                      <a:lnTo>
                        <a:pt x="4906" y="1096"/>
                      </a:lnTo>
                      <a:cubicBezTo>
                        <a:pt x="4680" y="1096"/>
                        <a:pt x="4513" y="918"/>
                        <a:pt x="4513" y="715"/>
                      </a:cubicBezTo>
                      <a:cubicBezTo>
                        <a:pt x="4513" y="489"/>
                        <a:pt x="4692" y="322"/>
                        <a:pt x="4906" y="322"/>
                      </a:cubicBezTo>
                      <a:close/>
                      <a:moveTo>
                        <a:pt x="5966" y="1429"/>
                      </a:moveTo>
                      <a:lnTo>
                        <a:pt x="5966" y="1965"/>
                      </a:lnTo>
                      <a:lnTo>
                        <a:pt x="5561" y="1965"/>
                      </a:lnTo>
                      <a:lnTo>
                        <a:pt x="5561" y="1429"/>
                      </a:lnTo>
                      <a:close/>
                      <a:moveTo>
                        <a:pt x="5775" y="2289"/>
                      </a:moveTo>
                      <a:cubicBezTo>
                        <a:pt x="6988" y="2289"/>
                        <a:pt x="8193" y="2825"/>
                        <a:pt x="9026" y="3835"/>
                      </a:cubicBezTo>
                      <a:cubicBezTo>
                        <a:pt x="10466" y="5620"/>
                        <a:pt x="10204" y="8276"/>
                        <a:pt x="8407" y="9728"/>
                      </a:cubicBezTo>
                      <a:cubicBezTo>
                        <a:pt x="7623" y="10362"/>
                        <a:pt x="6686" y="10670"/>
                        <a:pt x="5757" y="10670"/>
                      </a:cubicBezTo>
                      <a:cubicBezTo>
                        <a:pt x="4540" y="10670"/>
                        <a:pt x="3337" y="10141"/>
                        <a:pt x="2513" y="9121"/>
                      </a:cubicBezTo>
                      <a:cubicBezTo>
                        <a:pt x="429" y="6561"/>
                        <a:pt x="2001" y="2715"/>
                        <a:pt x="5251" y="2322"/>
                      </a:cubicBezTo>
                      <a:cubicBezTo>
                        <a:pt x="5425" y="2300"/>
                        <a:pt x="5601" y="2289"/>
                        <a:pt x="5775" y="2289"/>
                      </a:cubicBezTo>
                      <a:close/>
                      <a:moveTo>
                        <a:pt x="4906" y="1"/>
                      </a:moveTo>
                      <a:cubicBezTo>
                        <a:pt x="4501" y="1"/>
                        <a:pt x="4192" y="322"/>
                        <a:pt x="4192" y="715"/>
                      </a:cubicBezTo>
                      <a:cubicBezTo>
                        <a:pt x="4192" y="1108"/>
                        <a:pt x="4513" y="1429"/>
                        <a:pt x="4906" y="1429"/>
                      </a:cubicBezTo>
                      <a:lnTo>
                        <a:pt x="5239" y="1429"/>
                      </a:lnTo>
                      <a:lnTo>
                        <a:pt x="5239" y="1989"/>
                      </a:lnTo>
                      <a:cubicBezTo>
                        <a:pt x="1727" y="2394"/>
                        <a:pt x="1" y="6561"/>
                        <a:pt x="2263" y="9323"/>
                      </a:cubicBezTo>
                      <a:cubicBezTo>
                        <a:pt x="3160" y="10423"/>
                        <a:pt x="4463" y="10991"/>
                        <a:pt x="5774" y="10991"/>
                      </a:cubicBezTo>
                      <a:cubicBezTo>
                        <a:pt x="6777" y="10991"/>
                        <a:pt x="7785" y="10659"/>
                        <a:pt x="8621" y="9978"/>
                      </a:cubicBezTo>
                      <a:cubicBezTo>
                        <a:pt x="10550" y="8407"/>
                        <a:pt x="10847" y="5549"/>
                        <a:pt x="9264" y="3632"/>
                      </a:cubicBezTo>
                      <a:cubicBezTo>
                        <a:pt x="8490" y="2680"/>
                        <a:pt x="7406" y="2120"/>
                        <a:pt x="6287" y="1989"/>
                      </a:cubicBezTo>
                      <a:lnTo>
                        <a:pt x="6287" y="1429"/>
                      </a:lnTo>
                      <a:lnTo>
                        <a:pt x="6632" y="1429"/>
                      </a:lnTo>
                      <a:cubicBezTo>
                        <a:pt x="7037" y="1429"/>
                        <a:pt x="7347" y="1096"/>
                        <a:pt x="7347" y="715"/>
                      </a:cubicBezTo>
                      <a:cubicBezTo>
                        <a:pt x="7347" y="310"/>
                        <a:pt x="7013" y="1"/>
                        <a:pt x="66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179;p78">
                  <a:extLst>
                    <a:ext uri="{FF2B5EF4-FFF2-40B4-BE49-F238E27FC236}">
                      <a16:creationId xmlns:a16="http://schemas.microsoft.com/office/drawing/2014/main" id="{BC1046FA-4320-A6CD-FA88-BFE375E0AA87}"/>
                    </a:ext>
                  </a:extLst>
                </p:cNvPr>
                <p:cNvSpPr/>
                <p:nvPr/>
              </p:nvSpPr>
              <p:spPr>
                <a:xfrm>
                  <a:off x="4044236" y="2176685"/>
                  <a:ext cx="144783" cy="123077"/>
                </a:xfrm>
                <a:custGeom>
                  <a:avLst/>
                  <a:gdLst/>
                  <a:ahLst/>
                  <a:cxnLst/>
                  <a:rect l="l" t="t" r="r" b="b"/>
                  <a:pathLst>
                    <a:path w="4549" h="3867" extrusionOk="0">
                      <a:moveTo>
                        <a:pt x="203" y="0"/>
                      </a:moveTo>
                      <a:cubicBezTo>
                        <a:pt x="108" y="0"/>
                        <a:pt x="36" y="84"/>
                        <a:pt x="36" y="167"/>
                      </a:cubicBezTo>
                      <a:cubicBezTo>
                        <a:pt x="36" y="215"/>
                        <a:pt x="1" y="977"/>
                        <a:pt x="405" y="1822"/>
                      </a:cubicBezTo>
                      <a:cubicBezTo>
                        <a:pt x="667" y="2346"/>
                        <a:pt x="1048" y="2798"/>
                        <a:pt x="1525" y="3143"/>
                      </a:cubicBezTo>
                      <a:cubicBezTo>
                        <a:pt x="2186" y="3633"/>
                        <a:pt x="2944" y="3867"/>
                        <a:pt x="3694" y="3867"/>
                      </a:cubicBezTo>
                      <a:cubicBezTo>
                        <a:pt x="3929" y="3867"/>
                        <a:pt x="4164" y="3844"/>
                        <a:pt x="4394" y="3798"/>
                      </a:cubicBezTo>
                      <a:cubicBezTo>
                        <a:pt x="4489" y="3786"/>
                        <a:pt x="4549" y="3691"/>
                        <a:pt x="4537" y="3608"/>
                      </a:cubicBezTo>
                      <a:cubicBezTo>
                        <a:pt x="4526" y="3543"/>
                        <a:pt x="4446" y="3487"/>
                        <a:pt x="4368" y="3487"/>
                      </a:cubicBezTo>
                      <a:cubicBezTo>
                        <a:pt x="4361" y="3487"/>
                        <a:pt x="4354" y="3488"/>
                        <a:pt x="4346" y="3489"/>
                      </a:cubicBezTo>
                      <a:cubicBezTo>
                        <a:pt x="4139" y="3526"/>
                        <a:pt x="3932" y="3545"/>
                        <a:pt x="3725" y="3545"/>
                      </a:cubicBezTo>
                      <a:cubicBezTo>
                        <a:pt x="3018" y="3545"/>
                        <a:pt x="2326" y="3324"/>
                        <a:pt x="1727" y="2882"/>
                      </a:cubicBezTo>
                      <a:cubicBezTo>
                        <a:pt x="275" y="1810"/>
                        <a:pt x="370" y="167"/>
                        <a:pt x="370" y="167"/>
                      </a:cubicBezTo>
                      <a:cubicBezTo>
                        <a:pt x="370" y="84"/>
                        <a:pt x="298" y="0"/>
                        <a:pt x="20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180;p78">
                  <a:extLst>
                    <a:ext uri="{FF2B5EF4-FFF2-40B4-BE49-F238E27FC236}">
                      <a16:creationId xmlns:a16="http://schemas.microsoft.com/office/drawing/2014/main" id="{6167C23D-04CE-5545-446D-E1F197F07CD1}"/>
                    </a:ext>
                  </a:extLst>
                </p:cNvPr>
                <p:cNvSpPr/>
                <p:nvPr/>
              </p:nvSpPr>
              <p:spPr>
                <a:xfrm>
                  <a:off x="4046910" y="2065957"/>
                  <a:ext cx="204269" cy="100893"/>
                </a:xfrm>
                <a:custGeom>
                  <a:avLst/>
                  <a:gdLst/>
                  <a:ahLst/>
                  <a:cxnLst/>
                  <a:rect l="l" t="t" r="r" b="b"/>
                  <a:pathLst>
                    <a:path w="6418" h="3170" extrusionOk="0">
                      <a:moveTo>
                        <a:pt x="3655" y="1"/>
                      </a:moveTo>
                      <a:cubicBezTo>
                        <a:pt x="1971" y="1"/>
                        <a:pt x="367" y="1170"/>
                        <a:pt x="12" y="3003"/>
                      </a:cubicBezTo>
                      <a:cubicBezTo>
                        <a:pt x="0" y="3086"/>
                        <a:pt x="71" y="3170"/>
                        <a:pt x="179" y="3170"/>
                      </a:cubicBezTo>
                      <a:cubicBezTo>
                        <a:pt x="250" y="3170"/>
                        <a:pt x="333" y="3110"/>
                        <a:pt x="345" y="3039"/>
                      </a:cubicBezTo>
                      <a:cubicBezTo>
                        <a:pt x="667" y="1358"/>
                        <a:pt x="2122" y="299"/>
                        <a:pt x="3652" y="299"/>
                      </a:cubicBezTo>
                      <a:cubicBezTo>
                        <a:pt x="4332" y="299"/>
                        <a:pt x="5027" y="509"/>
                        <a:pt x="5644" y="967"/>
                      </a:cubicBezTo>
                      <a:cubicBezTo>
                        <a:pt x="5822" y="1098"/>
                        <a:pt x="5965" y="1241"/>
                        <a:pt x="6120" y="1396"/>
                      </a:cubicBezTo>
                      <a:cubicBezTo>
                        <a:pt x="6155" y="1431"/>
                        <a:pt x="6208" y="1454"/>
                        <a:pt x="6257" y="1454"/>
                      </a:cubicBezTo>
                      <a:cubicBezTo>
                        <a:pt x="6290" y="1454"/>
                        <a:pt x="6322" y="1443"/>
                        <a:pt x="6346" y="1419"/>
                      </a:cubicBezTo>
                      <a:cubicBezTo>
                        <a:pt x="6406" y="1360"/>
                        <a:pt x="6417" y="1253"/>
                        <a:pt x="6358" y="1193"/>
                      </a:cubicBezTo>
                      <a:cubicBezTo>
                        <a:pt x="6191" y="1027"/>
                        <a:pt x="6025" y="860"/>
                        <a:pt x="5834" y="729"/>
                      </a:cubicBezTo>
                      <a:cubicBezTo>
                        <a:pt x="5159" y="229"/>
                        <a:pt x="4399" y="1"/>
                        <a:pt x="36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181;p78">
                  <a:extLst>
                    <a:ext uri="{FF2B5EF4-FFF2-40B4-BE49-F238E27FC236}">
                      <a16:creationId xmlns:a16="http://schemas.microsoft.com/office/drawing/2014/main" id="{A39BB5B6-50AF-1E6C-8C89-700E1C71A473}"/>
                    </a:ext>
                  </a:extLst>
                </p:cNvPr>
                <p:cNvSpPr/>
                <p:nvPr/>
              </p:nvSpPr>
              <p:spPr>
                <a:xfrm>
                  <a:off x="4195735" y="2118027"/>
                  <a:ext cx="84247" cy="174224"/>
                </a:xfrm>
                <a:custGeom>
                  <a:avLst/>
                  <a:gdLst/>
                  <a:ahLst/>
                  <a:cxnLst/>
                  <a:rect l="l" t="t" r="r" b="b"/>
                  <a:pathLst>
                    <a:path w="2647" h="5474" extrusionOk="0">
                      <a:moveTo>
                        <a:pt x="1952" y="0"/>
                      </a:moveTo>
                      <a:cubicBezTo>
                        <a:pt x="1920" y="0"/>
                        <a:pt x="1888" y="11"/>
                        <a:pt x="1861" y="33"/>
                      </a:cubicBezTo>
                      <a:cubicBezTo>
                        <a:pt x="1789" y="81"/>
                        <a:pt x="1753" y="176"/>
                        <a:pt x="1813" y="260"/>
                      </a:cubicBezTo>
                      <a:cubicBezTo>
                        <a:pt x="2158" y="795"/>
                        <a:pt x="2325" y="1403"/>
                        <a:pt x="2325" y="2046"/>
                      </a:cubicBezTo>
                      <a:cubicBezTo>
                        <a:pt x="2325" y="3451"/>
                        <a:pt x="1432" y="4689"/>
                        <a:pt x="182" y="5165"/>
                      </a:cubicBezTo>
                      <a:cubicBezTo>
                        <a:pt x="1" y="5229"/>
                        <a:pt x="67" y="5474"/>
                        <a:pt x="237" y="5474"/>
                      </a:cubicBezTo>
                      <a:cubicBezTo>
                        <a:pt x="257" y="5474"/>
                        <a:pt x="278" y="5470"/>
                        <a:pt x="301" y="5463"/>
                      </a:cubicBezTo>
                      <a:cubicBezTo>
                        <a:pt x="1682" y="4927"/>
                        <a:pt x="2646" y="3593"/>
                        <a:pt x="2646" y="2022"/>
                      </a:cubicBezTo>
                      <a:cubicBezTo>
                        <a:pt x="2646" y="1343"/>
                        <a:pt x="2456" y="653"/>
                        <a:pt x="2087" y="81"/>
                      </a:cubicBezTo>
                      <a:cubicBezTo>
                        <a:pt x="2057" y="29"/>
                        <a:pt x="2004" y="0"/>
                        <a:pt x="19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182;p78">
                  <a:extLst>
                    <a:ext uri="{FF2B5EF4-FFF2-40B4-BE49-F238E27FC236}">
                      <a16:creationId xmlns:a16="http://schemas.microsoft.com/office/drawing/2014/main" id="{C82CF733-D55D-5F37-9DF5-DF8812B99D34}"/>
                    </a:ext>
                  </a:extLst>
                </p:cNvPr>
                <p:cNvSpPr/>
                <p:nvPr/>
              </p:nvSpPr>
              <p:spPr>
                <a:xfrm>
                  <a:off x="4109037" y="2161153"/>
                  <a:ext cx="81510" cy="55348"/>
                </a:xfrm>
                <a:custGeom>
                  <a:avLst/>
                  <a:gdLst/>
                  <a:ahLst/>
                  <a:cxnLst/>
                  <a:rect l="l" t="t" r="r" b="b"/>
                  <a:pathLst>
                    <a:path w="2561" h="1739" extrusionOk="0">
                      <a:moveTo>
                        <a:pt x="1691" y="333"/>
                      </a:moveTo>
                      <a:cubicBezTo>
                        <a:pt x="1965" y="333"/>
                        <a:pt x="2144" y="655"/>
                        <a:pt x="1965" y="881"/>
                      </a:cubicBezTo>
                      <a:cubicBezTo>
                        <a:pt x="1900" y="968"/>
                        <a:pt x="1790" y="1020"/>
                        <a:pt x="1682" y="1020"/>
                      </a:cubicBezTo>
                      <a:cubicBezTo>
                        <a:pt x="1613" y="1020"/>
                        <a:pt x="1545" y="999"/>
                        <a:pt x="1489" y="953"/>
                      </a:cubicBezTo>
                      <a:cubicBezTo>
                        <a:pt x="1215" y="762"/>
                        <a:pt x="1370" y="333"/>
                        <a:pt x="1691" y="333"/>
                      </a:cubicBezTo>
                      <a:close/>
                      <a:moveTo>
                        <a:pt x="1691" y="0"/>
                      </a:moveTo>
                      <a:cubicBezTo>
                        <a:pt x="1584" y="0"/>
                        <a:pt x="1334" y="36"/>
                        <a:pt x="1156" y="274"/>
                      </a:cubicBezTo>
                      <a:cubicBezTo>
                        <a:pt x="1025" y="453"/>
                        <a:pt x="989" y="655"/>
                        <a:pt x="1048" y="845"/>
                      </a:cubicBezTo>
                      <a:lnTo>
                        <a:pt x="132" y="1441"/>
                      </a:lnTo>
                      <a:cubicBezTo>
                        <a:pt x="1" y="1536"/>
                        <a:pt x="60" y="1738"/>
                        <a:pt x="215" y="1738"/>
                      </a:cubicBezTo>
                      <a:cubicBezTo>
                        <a:pt x="310" y="1738"/>
                        <a:pt x="263" y="1726"/>
                        <a:pt x="1215" y="1131"/>
                      </a:cubicBezTo>
                      <a:cubicBezTo>
                        <a:pt x="1347" y="1275"/>
                        <a:pt x="1521" y="1344"/>
                        <a:pt x="1693" y="1344"/>
                      </a:cubicBezTo>
                      <a:cubicBezTo>
                        <a:pt x="1893" y="1344"/>
                        <a:pt x="2093" y="1251"/>
                        <a:pt x="2227" y="1072"/>
                      </a:cubicBezTo>
                      <a:cubicBezTo>
                        <a:pt x="2560" y="631"/>
                        <a:pt x="2251" y="0"/>
                        <a:pt x="16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183;p78">
                  <a:extLst>
                    <a:ext uri="{FF2B5EF4-FFF2-40B4-BE49-F238E27FC236}">
                      <a16:creationId xmlns:a16="http://schemas.microsoft.com/office/drawing/2014/main" id="{1C09F9AB-A965-C9BE-3D51-F707707245F1}"/>
                    </a:ext>
                  </a:extLst>
                </p:cNvPr>
                <p:cNvSpPr/>
                <p:nvPr/>
              </p:nvSpPr>
              <p:spPr>
                <a:xfrm>
                  <a:off x="4157160" y="2083080"/>
                  <a:ext cx="10662" cy="29218"/>
                </a:xfrm>
                <a:custGeom>
                  <a:avLst/>
                  <a:gdLst/>
                  <a:ahLst/>
                  <a:cxnLst/>
                  <a:rect l="l" t="t" r="r" b="b"/>
                  <a:pathLst>
                    <a:path w="335" h="918" extrusionOk="0">
                      <a:moveTo>
                        <a:pt x="167" y="0"/>
                      </a:moveTo>
                      <a:cubicBezTo>
                        <a:pt x="72" y="0"/>
                        <a:pt x="1" y="72"/>
                        <a:pt x="1" y="167"/>
                      </a:cubicBezTo>
                      <a:lnTo>
                        <a:pt x="1" y="762"/>
                      </a:lnTo>
                      <a:cubicBezTo>
                        <a:pt x="1" y="846"/>
                        <a:pt x="72" y="917"/>
                        <a:pt x="167" y="917"/>
                      </a:cubicBezTo>
                      <a:cubicBezTo>
                        <a:pt x="275" y="917"/>
                        <a:pt x="334" y="846"/>
                        <a:pt x="334" y="762"/>
                      </a:cubicBezTo>
                      <a:lnTo>
                        <a:pt x="334" y="167"/>
                      </a:lnTo>
                      <a:cubicBezTo>
                        <a:pt x="334" y="72"/>
                        <a:pt x="263" y="0"/>
                        <a:pt x="1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184;p78">
                  <a:extLst>
                    <a:ext uri="{FF2B5EF4-FFF2-40B4-BE49-F238E27FC236}">
                      <a16:creationId xmlns:a16="http://schemas.microsoft.com/office/drawing/2014/main" id="{528D7362-E044-13C7-770A-0CB1C7C42F8E}"/>
                    </a:ext>
                  </a:extLst>
                </p:cNvPr>
                <p:cNvSpPr/>
                <p:nvPr/>
              </p:nvSpPr>
              <p:spPr>
                <a:xfrm>
                  <a:off x="4109419" y="2096034"/>
                  <a:ext cx="21261" cy="26862"/>
                </a:xfrm>
                <a:custGeom>
                  <a:avLst/>
                  <a:gdLst/>
                  <a:ahLst/>
                  <a:cxnLst/>
                  <a:rect l="l" t="t" r="r" b="b"/>
                  <a:pathLst>
                    <a:path w="668" h="844" extrusionOk="0">
                      <a:moveTo>
                        <a:pt x="183" y="0"/>
                      </a:moveTo>
                      <a:cubicBezTo>
                        <a:pt x="156" y="0"/>
                        <a:pt x="130" y="7"/>
                        <a:pt x="108" y="22"/>
                      </a:cubicBezTo>
                      <a:cubicBezTo>
                        <a:pt x="36" y="70"/>
                        <a:pt x="1" y="177"/>
                        <a:pt x="48" y="248"/>
                      </a:cubicBezTo>
                      <a:lnTo>
                        <a:pt x="346" y="772"/>
                      </a:lnTo>
                      <a:cubicBezTo>
                        <a:pt x="393" y="808"/>
                        <a:pt x="429" y="844"/>
                        <a:pt x="489" y="844"/>
                      </a:cubicBezTo>
                      <a:cubicBezTo>
                        <a:pt x="524" y="844"/>
                        <a:pt x="548" y="844"/>
                        <a:pt x="572" y="832"/>
                      </a:cubicBezTo>
                      <a:cubicBezTo>
                        <a:pt x="643" y="784"/>
                        <a:pt x="667" y="677"/>
                        <a:pt x="632" y="605"/>
                      </a:cubicBezTo>
                      <a:lnTo>
                        <a:pt x="334" y="82"/>
                      </a:lnTo>
                      <a:cubicBezTo>
                        <a:pt x="301" y="33"/>
                        <a:pt x="241" y="0"/>
                        <a:pt x="1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185;p78">
                  <a:extLst>
                    <a:ext uri="{FF2B5EF4-FFF2-40B4-BE49-F238E27FC236}">
                      <a16:creationId xmlns:a16="http://schemas.microsoft.com/office/drawing/2014/main" id="{A3452841-9D03-3979-9461-185B581ED0D8}"/>
                    </a:ext>
                  </a:extLst>
                </p:cNvPr>
                <p:cNvSpPr/>
                <p:nvPr/>
              </p:nvSpPr>
              <p:spPr>
                <a:xfrm>
                  <a:off x="4074950" y="2130121"/>
                  <a:ext cx="28454" cy="19669"/>
                </a:xfrm>
                <a:custGeom>
                  <a:avLst/>
                  <a:gdLst/>
                  <a:ahLst/>
                  <a:cxnLst/>
                  <a:rect l="l" t="t" r="r" b="b"/>
                  <a:pathLst>
                    <a:path w="894" h="618" extrusionOk="0">
                      <a:moveTo>
                        <a:pt x="188" y="1"/>
                      </a:moveTo>
                      <a:cubicBezTo>
                        <a:pt x="130" y="1"/>
                        <a:pt x="72" y="33"/>
                        <a:pt x="48" y="82"/>
                      </a:cubicBezTo>
                      <a:cubicBezTo>
                        <a:pt x="0" y="154"/>
                        <a:pt x="24" y="261"/>
                        <a:pt x="107" y="308"/>
                      </a:cubicBezTo>
                      <a:lnTo>
                        <a:pt x="619" y="606"/>
                      </a:lnTo>
                      <a:cubicBezTo>
                        <a:pt x="655" y="618"/>
                        <a:pt x="679" y="618"/>
                        <a:pt x="703" y="618"/>
                      </a:cubicBezTo>
                      <a:cubicBezTo>
                        <a:pt x="762" y="618"/>
                        <a:pt x="798" y="594"/>
                        <a:pt x="834" y="546"/>
                      </a:cubicBezTo>
                      <a:cubicBezTo>
                        <a:pt x="893" y="475"/>
                        <a:pt x="881" y="368"/>
                        <a:pt x="786" y="320"/>
                      </a:cubicBezTo>
                      <a:lnTo>
                        <a:pt x="262" y="23"/>
                      </a:lnTo>
                      <a:cubicBezTo>
                        <a:pt x="240" y="8"/>
                        <a:pt x="214" y="1"/>
                        <a:pt x="1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3186;p78">
                  <a:extLst>
                    <a:ext uri="{FF2B5EF4-FFF2-40B4-BE49-F238E27FC236}">
                      <a16:creationId xmlns:a16="http://schemas.microsoft.com/office/drawing/2014/main" id="{FD82AE54-728E-E9DE-9791-A44BAA0F4C76}"/>
                    </a:ext>
                  </a:extLst>
                </p:cNvPr>
                <p:cNvSpPr/>
                <p:nvPr/>
              </p:nvSpPr>
              <p:spPr>
                <a:xfrm>
                  <a:off x="4063555" y="2177067"/>
                  <a:ext cx="29218" cy="10630"/>
                </a:xfrm>
                <a:custGeom>
                  <a:avLst/>
                  <a:gdLst/>
                  <a:ahLst/>
                  <a:cxnLst/>
                  <a:rect l="l" t="t" r="r" b="b"/>
                  <a:pathLst>
                    <a:path w="918" h="334" extrusionOk="0">
                      <a:moveTo>
                        <a:pt x="168" y="0"/>
                      </a:moveTo>
                      <a:cubicBezTo>
                        <a:pt x="72" y="0"/>
                        <a:pt x="1" y="83"/>
                        <a:pt x="1" y="167"/>
                      </a:cubicBezTo>
                      <a:cubicBezTo>
                        <a:pt x="1" y="262"/>
                        <a:pt x="72" y="334"/>
                        <a:pt x="168" y="334"/>
                      </a:cubicBezTo>
                      <a:lnTo>
                        <a:pt x="763" y="334"/>
                      </a:lnTo>
                      <a:cubicBezTo>
                        <a:pt x="846" y="334"/>
                        <a:pt x="918" y="262"/>
                        <a:pt x="918" y="167"/>
                      </a:cubicBezTo>
                      <a:cubicBezTo>
                        <a:pt x="918" y="83"/>
                        <a:pt x="846" y="0"/>
                        <a:pt x="7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3187;p78">
                  <a:extLst>
                    <a:ext uri="{FF2B5EF4-FFF2-40B4-BE49-F238E27FC236}">
                      <a16:creationId xmlns:a16="http://schemas.microsoft.com/office/drawing/2014/main" id="{EE3550F7-D3E2-4630-4E24-6F6CCB4CC8C4}"/>
                    </a:ext>
                  </a:extLst>
                </p:cNvPr>
                <p:cNvSpPr/>
                <p:nvPr/>
              </p:nvSpPr>
              <p:spPr>
                <a:xfrm>
                  <a:off x="4073804" y="2215005"/>
                  <a:ext cx="29600" cy="20051"/>
                </a:xfrm>
                <a:custGeom>
                  <a:avLst/>
                  <a:gdLst/>
                  <a:ahLst/>
                  <a:cxnLst/>
                  <a:rect l="l" t="t" r="r" b="b"/>
                  <a:pathLst>
                    <a:path w="930" h="630" extrusionOk="0">
                      <a:moveTo>
                        <a:pt x="735" y="1"/>
                      </a:moveTo>
                      <a:cubicBezTo>
                        <a:pt x="709" y="1"/>
                        <a:pt x="681" y="8"/>
                        <a:pt x="655" y="23"/>
                      </a:cubicBezTo>
                      <a:lnTo>
                        <a:pt x="143" y="320"/>
                      </a:lnTo>
                      <a:cubicBezTo>
                        <a:pt x="0" y="404"/>
                        <a:pt x="60" y="630"/>
                        <a:pt x="227" y="630"/>
                      </a:cubicBezTo>
                      <a:cubicBezTo>
                        <a:pt x="298" y="630"/>
                        <a:pt x="298" y="606"/>
                        <a:pt x="822" y="308"/>
                      </a:cubicBezTo>
                      <a:cubicBezTo>
                        <a:pt x="893" y="261"/>
                        <a:pt x="929" y="154"/>
                        <a:pt x="881" y="82"/>
                      </a:cubicBezTo>
                      <a:cubicBezTo>
                        <a:pt x="849" y="33"/>
                        <a:pt x="794" y="1"/>
                        <a:pt x="7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3188;p78">
                  <a:extLst>
                    <a:ext uri="{FF2B5EF4-FFF2-40B4-BE49-F238E27FC236}">
                      <a16:creationId xmlns:a16="http://schemas.microsoft.com/office/drawing/2014/main" id="{8C0F8B08-F2DA-BD40-B281-60212579B9D2}"/>
                    </a:ext>
                  </a:extLst>
                </p:cNvPr>
                <p:cNvSpPr/>
                <p:nvPr/>
              </p:nvSpPr>
              <p:spPr>
                <a:xfrm>
                  <a:off x="4109419" y="2242472"/>
                  <a:ext cx="21261" cy="26703"/>
                </a:xfrm>
                <a:custGeom>
                  <a:avLst/>
                  <a:gdLst/>
                  <a:ahLst/>
                  <a:cxnLst/>
                  <a:rect l="l" t="t" r="r" b="b"/>
                  <a:pathLst>
                    <a:path w="668" h="839" extrusionOk="0">
                      <a:moveTo>
                        <a:pt x="496" y="0"/>
                      </a:moveTo>
                      <a:cubicBezTo>
                        <a:pt x="441" y="0"/>
                        <a:pt x="391" y="27"/>
                        <a:pt x="358" y="76"/>
                      </a:cubicBezTo>
                      <a:lnTo>
                        <a:pt x="60" y="600"/>
                      </a:lnTo>
                      <a:cubicBezTo>
                        <a:pt x="1" y="707"/>
                        <a:pt x="72" y="838"/>
                        <a:pt x="191" y="838"/>
                      </a:cubicBezTo>
                      <a:cubicBezTo>
                        <a:pt x="251" y="838"/>
                        <a:pt x="298" y="815"/>
                        <a:pt x="334" y="767"/>
                      </a:cubicBezTo>
                      <a:lnTo>
                        <a:pt x="632" y="243"/>
                      </a:lnTo>
                      <a:cubicBezTo>
                        <a:pt x="667" y="172"/>
                        <a:pt x="643" y="64"/>
                        <a:pt x="572" y="17"/>
                      </a:cubicBezTo>
                      <a:cubicBezTo>
                        <a:pt x="546" y="6"/>
                        <a:pt x="520" y="0"/>
                        <a:pt x="4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3189;p78">
                  <a:extLst>
                    <a:ext uri="{FF2B5EF4-FFF2-40B4-BE49-F238E27FC236}">
                      <a16:creationId xmlns:a16="http://schemas.microsoft.com/office/drawing/2014/main" id="{23278B4D-5A73-3316-E815-A3884ADA5EFC}"/>
                    </a:ext>
                  </a:extLst>
                </p:cNvPr>
                <p:cNvSpPr/>
                <p:nvPr/>
              </p:nvSpPr>
              <p:spPr>
                <a:xfrm>
                  <a:off x="4157924" y="2252466"/>
                  <a:ext cx="10248" cy="29600"/>
                </a:xfrm>
                <a:custGeom>
                  <a:avLst/>
                  <a:gdLst/>
                  <a:ahLst/>
                  <a:cxnLst/>
                  <a:rect l="l" t="t" r="r" b="b"/>
                  <a:pathLst>
                    <a:path w="322" h="930" extrusionOk="0">
                      <a:moveTo>
                        <a:pt x="155" y="0"/>
                      </a:moveTo>
                      <a:cubicBezTo>
                        <a:pt x="72" y="0"/>
                        <a:pt x="1" y="84"/>
                        <a:pt x="1" y="167"/>
                      </a:cubicBezTo>
                      <a:lnTo>
                        <a:pt x="1" y="762"/>
                      </a:lnTo>
                      <a:cubicBezTo>
                        <a:pt x="1" y="858"/>
                        <a:pt x="72" y="929"/>
                        <a:pt x="155" y="929"/>
                      </a:cubicBezTo>
                      <a:cubicBezTo>
                        <a:pt x="251" y="929"/>
                        <a:pt x="322" y="858"/>
                        <a:pt x="322" y="762"/>
                      </a:cubicBezTo>
                      <a:lnTo>
                        <a:pt x="322" y="167"/>
                      </a:lnTo>
                      <a:cubicBezTo>
                        <a:pt x="322" y="84"/>
                        <a:pt x="251" y="0"/>
                        <a:pt x="1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3190;p78">
                  <a:extLst>
                    <a:ext uri="{FF2B5EF4-FFF2-40B4-BE49-F238E27FC236}">
                      <a16:creationId xmlns:a16="http://schemas.microsoft.com/office/drawing/2014/main" id="{25C2824A-974D-F365-C887-EF6D11516418}"/>
                    </a:ext>
                  </a:extLst>
                </p:cNvPr>
                <p:cNvSpPr/>
                <p:nvPr/>
              </p:nvSpPr>
              <p:spPr>
                <a:xfrm>
                  <a:off x="4194685" y="2242472"/>
                  <a:ext cx="21261" cy="27022"/>
                </a:xfrm>
                <a:custGeom>
                  <a:avLst/>
                  <a:gdLst/>
                  <a:ahLst/>
                  <a:cxnLst/>
                  <a:rect l="l" t="t" r="r" b="b"/>
                  <a:pathLst>
                    <a:path w="668" h="849" extrusionOk="0">
                      <a:moveTo>
                        <a:pt x="181" y="0"/>
                      </a:moveTo>
                      <a:cubicBezTo>
                        <a:pt x="155" y="0"/>
                        <a:pt x="130" y="6"/>
                        <a:pt x="108" y="17"/>
                      </a:cubicBezTo>
                      <a:cubicBezTo>
                        <a:pt x="36" y="64"/>
                        <a:pt x="0" y="172"/>
                        <a:pt x="48" y="243"/>
                      </a:cubicBezTo>
                      <a:lnTo>
                        <a:pt x="346" y="767"/>
                      </a:lnTo>
                      <a:cubicBezTo>
                        <a:pt x="378" y="816"/>
                        <a:pt x="428" y="848"/>
                        <a:pt x="487" y="848"/>
                      </a:cubicBezTo>
                      <a:cubicBezTo>
                        <a:pt x="513" y="848"/>
                        <a:pt x="542" y="841"/>
                        <a:pt x="572" y="826"/>
                      </a:cubicBezTo>
                      <a:cubicBezTo>
                        <a:pt x="643" y="779"/>
                        <a:pt x="667" y="672"/>
                        <a:pt x="631" y="600"/>
                      </a:cubicBezTo>
                      <a:lnTo>
                        <a:pt x="334" y="76"/>
                      </a:lnTo>
                      <a:cubicBezTo>
                        <a:pt x="301" y="27"/>
                        <a:pt x="240" y="0"/>
                        <a:pt x="1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3191;p78">
                  <a:extLst>
                    <a:ext uri="{FF2B5EF4-FFF2-40B4-BE49-F238E27FC236}">
                      <a16:creationId xmlns:a16="http://schemas.microsoft.com/office/drawing/2014/main" id="{321193A9-A912-4F99-FB03-2858FB24D9C8}"/>
                    </a:ext>
                  </a:extLst>
                </p:cNvPr>
                <p:cNvSpPr/>
                <p:nvPr/>
              </p:nvSpPr>
              <p:spPr>
                <a:xfrm>
                  <a:off x="4222343" y="2215387"/>
                  <a:ext cx="27690" cy="19669"/>
                </a:xfrm>
                <a:custGeom>
                  <a:avLst/>
                  <a:gdLst/>
                  <a:ahLst/>
                  <a:cxnLst/>
                  <a:rect l="l" t="t" r="r" b="b"/>
                  <a:pathLst>
                    <a:path w="870" h="618" extrusionOk="0">
                      <a:moveTo>
                        <a:pt x="176" y="1"/>
                      </a:moveTo>
                      <a:cubicBezTo>
                        <a:pt x="118" y="1"/>
                        <a:pt x="57" y="33"/>
                        <a:pt x="24" y="82"/>
                      </a:cubicBezTo>
                      <a:cubicBezTo>
                        <a:pt x="1" y="142"/>
                        <a:pt x="13" y="249"/>
                        <a:pt x="96" y="296"/>
                      </a:cubicBezTo>
                      <a:cubicBezTo>
                        <a:pt x="632" y="594"/>
                        <a:pt x="620" y="618"/>
                        <a:pt x="691" y="618"/>
                      </a:cubicBezTo>
                      <a:cubicBezTo>
                        <a:pt x="751" y="618"/>
                        <a:pt x="798" y="594"/>
                        <a:pt x="834" y="546"/>
                      </a:cubicBezTo>
                      <a:cubicBezTo>
                        <a:pt x="870" y="475"/>
                        <a:pt x="846" y="368"/>
                        <a:pt x="775" y="320"/>
                      </a:cubicBezTo>
                      <a:lnTo>
                        <a:pt x="251" y="22"/>
                      </a:lnTo>
                      <a:cubicBezTo>
                        <a:pt x="228" y="8"/>
                        <a:pt x="202" y="1"/>
                        <a:pt x="17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3192;p78">
                  <a:extLst>
                    <a:ext uri="{FF2B5EF4-FFF2-40B4-BE49-F238E27FC236}">
                      <a16:creationId xmlns:a16="http://schemas.microsoft.com/office/drawing/2014/main" id="{B9F47CD6-C58C-87D9-89FE-E7039C1003A1}"/>
                    </a:ext>
                  </a:extLst>
                </p:cNvPr>
                <p:cNvSpPr/>
                <p:nvPr/>
              </p:nvSpPr>
              <p:spPr>
                <a:xfrm>
                  <a:off x="4232941" y="2177067"/>
                  <a:ext cx="29600" cy="10630"/>
                </a:xfrm>
                <a:custGeom>
                  <a:avLst/>
                  <a:gdLst/>
                  <a:ahLst/>
                  <a:cxnLst/>
                  <a:rect l="l" t="t" r="r" b="b"/>
                  <a:pathLst>
                    <a:path w="930" h="334" extrusionOk="0">
                      <a:moveTo>
                        <a:pt x="168" y="0"/>
                      </a:moveTo>
                      <a:cubicBezTo>
                        <a:pt x="72" y="0"/>
                        <a:pt x="1" y="83"/>
                        <a:pt x="1" y="167"/>
                      </a:cubicBezTo>
                      <a:cubicBezTo>
                        <a:pt x="1" y="262"/>
                        <a:pt x="72" y="334"/>
                        <a:pt x="168" y="334"/>
                      </a:cubicBezTo>
                      <a:lnTo>
                        <a:pt x="763" y="334"/>
                      </a:lnTo>
                      <a:cubicBezTo>
                        <a:pt x="858" y="334"/>
                        <a:pt x="930" y="262"/>
                        <a:pt x="930" y="167"/>
                      </a:cubicBezTo>
                      <a:cubicBezTo>
                        <a:pt x="930" y="83"/>
                        <a:pt x="858" y="0"/>
                        <a:pt x="7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3193;p78">
                  <a:extLst>
                    <a:ext uri="{FF2B5EF4-FFF2-40B4-BE49-F238E27FC236}">
                      <a16:creationId xmlns:a16="http://schemas.microsoft.com/office/drawing/2014/main" id="{094C8E70-AF4A-95AD-F8CB-5C97F56FB20E}"/>
                    </a:ext>
                  </a:extLst>
                </p:cNvPr>
                <p:cNvSpPr/>
                <p:nvPr/>
              </p:nvSpPr>
              <p:spPr>
                <a:xfrm>
                  <a:off x="4221579" y="2130694"/>
                  <a:ext cx="28454" cy="19478"/>
                </a:xfrm>
                <a:custGeom>
                  <a:avLst/>
                  <a:gdLst/>
                  <a:ahLst/>
                  <a:cxnLst/>
                  <a:rect l="l" t="t" r="r" b="b"/>
                  <a:pathLst>
                    <a:path w="894" h="612" extrusionOk="0">
                      <a:moveTo>
                        <a:pt x="706" y="0"/>
                      </a:moveTo>
                      <a:cubicBezTo>
                        <a:pt x="679" y="0"/>
                        <a:pt x="654" y="5"/>
                        <a:pt x="632" y="16"/>
                      </a:cubicBezTo>
                      <a:lnTo>
                        <a:pt x="108" y="314"/>
                      </a:lnTo>
                      <a:cubicBezTo>
                        <a:pt x="37" y="362"/>
                        <a:pt x="1" y="469"/>
                        <a:pt x="48" y="540"/>
                      </a:cubicBezTo>
                      <a:cubicBezTo>
                        <a:pt x="96" y="588"/>
                        <a:pt x="144" y="612"/>
                        <a:pt x="203" y="612"/>
                      </a:cubicBezTo>
                      <a:cubicBezTo>
                        <a:pt x="227" y="612"/>
                        <a:pt x="263" y="612"/>
                        <a:pt x="275" y="600"/>
                      </a:cubicBezTo>
                      <a:lnTo>
                        <a:pt x="799" y="302"/>
                      </a:lnTo>
                      <a:cubicBezTo>
                        <a:pt x="870" y="255"/>
                        <a:pt x="894" y="159"/>
                        <a:pt x="858" y="76"/>
                      </a:cubicBezTo>
                      <a:cubicBezTo>
                        <a:pt x="825" y="27"/>
                        <a:pt x="764" y="0"/>
                        <a:pt x="7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3194;p78">
                  <a:extLst>
                    <a:ext uri="{FF2B5EF4-FFF2-40B4-BE49-F238E27FC236}">
                      <a16:creationId xmlns:a16="http://schemas.microsoft.com/office/drawing/2014/main" id="{18CF5D04-E025-9AD6-E719-D5B6F6997B9F}"/>
                    </a:ext>
                  </a:extLst>
                </p:cNvPr>
                <p:cNvSpPr/>
                <p:nvPr/>
              </p:nvSpPr>
              <p:spPr>
                <a:xfrm>
                  <a:off x="4194685" y="2095652"/>
                  <a:ext cx="20879" cy="26862"/>
                </a:xfrm>
                <a:custGeom>
                  <a:avLst/>
                  <a:gdLst/>
                  <a:ahLst/>
                  <a:cxnLst/>
                  <a:rect l="l" t="t" r="r" b="b"/>
                  <a:pathLst>
                    <a:path w="656" h="844" extrusionOk="0">
                      <a:moveTo>
                        <a:pt x="479" y="0"/>
                      </a:moveTo>
                      <a:cubicBezTo>
                        <a:pt x="428" y="0"/>
                        <a:pt x="378" y="33"/>
                        <a:pt x="346" y="82"/>
                      </a:cubicBezTo>
                      <a:lnTo>
                        <a:pt x="48" y="606"/>
                      </a:lnTo>
                      <a:cubicBezTo>
                        <a:pt x="0" y="677"/>
                        <a:pt x="36" y="784"/>
                        <a:pt x="108" y="820"/>
                      </a:cubicBezTo>
                      <a:cubicBezTo>
                        <a:pt x="131" y="844"/>
                        <a:pt x="167" y="844"/>
                        <a:pt x="179" y="844"/>
                      </a:cubicBezTo>
                      <a:cubicBezTo>
                        <a:pt x="239" y="844"/>
                        <a:pt x="286" y="808"/>
                        <a:pt x="310" y="760"/>
                      </a:cubicBezTo>
                      <a:lnTo>
                        <a:pt x="608" y="248"/>
                      </a:lnTo>
                      <a:cubicBezTo>
                        <a:pt x="655" y="165"/>
                        <a:pt x="631" y="70"/>
                        <a:pt x="548" y="22"/>
                      </a:cubicBezTo>
                      <a:cubicBezTo>
                        <a:pt x="526" y="7"/>
                        <a:pt x="502" y="0"/>
                        <a:pt x="4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8" name="TextBox 77">
              <a:extLst>
                <a:ext uri="{FF2B5EF4-FFF2-40B4-BE49-F238E27FC236}">
                  <a16:creationId xmlns:a16="http://schemas.microsoft.com/office/drawing/2014/main" id="{4770E301-6450-6018-AB7A-9C718234D464}"/>
                </a:ext>
              </a:extLst>
            </p:cNvPr>
            <p:cNvSpPr txBox="1"/>
            <p:nvPr/>
          </p:nvSpPr>
          <p:spPr>
            <a:xfrm>
              <a:off x="5699304" y="2357588"/>
              <a:ext cx="3568587"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Rút ngắn thời gian làm thủ tục</a:t>
              </a:r>
            </a:p>
          </p:txBody>
        </p:sp>
      </p:grpSp>
      <p:grpSp>
        <p:nvGrpSpPr>
          <p:cNvPr id="62" name="Group 61">
            <a:extLst>
              <a:ext uri="{FF2B5EF4-FFF2-40B4-BE49-F238E27FC236}">
                <a16:creationId xmlns:a16="http://schemas.microsoft.com/office/drawing/2014/main" id="{CA79B066-BEE0-019C-A999-A2B11A58F06C}"/>
              </a:ext>
            </a:extLst>
          </p:cNvPr>
          <p:cNvGrpSpPr/>
          <p:nvPr/>
        </p:nvGrpSpPr>
        <p:grpSpPr>
          <a:xfrm>
            <a:off x="6734297" y="4751096"/>
            <a:ext cx="3568587" cy="1822861"/>
            <a:chOff x="5699304" y="4828008"/>
            <a:chExt cx="3568587" cy="1822861"/>
          </a:xfrm>
        </p:grpSpPr>
        <p:grpSp>
          <p:nvGrpSpPr>
            <p:cNvPr id="67" name="Group 66">
              <a:extLst>
                <a:ext uri="{FF2B5EF4-FFF2-40B4-BE49-F238E27FC236}">
                  <a16:creationId xmlns:a16="http://schemas.microsoft.com/office/drawing/2014/main" id="{68D8346E-BB91-44DA-BBB3-E96F50B0BC0B}"/>
                </a:ext>
              </a:extLst>
            </p:cNvPr>
            <p:cNvGrpSpPr/>
            <p:nvPr/>
          </p:nvGrpSpPr>
          <p:grpSpPr>
            <a:xfrm>
              <a:off x="7099715" y="4828008"/>
              <a:ext cx="640080" cy="640080"/>
              <a:chOff x="758758" y="1556426"/>
              <a:chExt cx="943583" cy="943583"/>
            </a:xfrm>
          </p:grpSpPr>
          <p:sp>
            <p:nvSpPr>
              <p:cNvPr id="5" name="Oval 4">
                <a:extLst>
                  <a:ext uri="{FF2B5EF4-FFF2-40B4-BE49-F238E27FC236}">
                    <a16:creationId xmlns:a16="http://schemas.microsoft.com/office/drawing/2014/main" id="{07E61A55-639D-8379-F1C7-FC99A3F90A22}"/>
                  </a:ext>
                </a:extLst>
              </p:cNvPr>
              <p:cNvSpPr/>
              <p:nvPr/>
            </p:nvSpPr>
            <p:spPr>
              <a:xfrm>
                <a:off x="758758" y="1556426"/>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oogle Shape;12817;p77">
                <a:extLst>
                  <a:ext uri="{FF2B5EF4-FFF2-40B4-BE49-F238E27FC236}">
                    <a16:creationId xmlns:a16="http://schemas.microsoft.com/office/drawing/2014/main" id="{AC798506-8B80-471C-E1CE-984A913ADE3A}"/>
                  </a:ext>
                </a:extLst>
              </p:cNvPr>
              <p:cNvGrpSpPr/>
              <p:nvPr/>
            </p:nvGrpSpPr>
            <p:grpSpPr>
              <a:xfrm>
                <a:off x="999536" y="1752331"/>
                <a:ext cx="462025" cy="566566"/>
                <a:chOff x="3086313" y="2877049"/>
                <a:chExt cx="320143" cy="392581"/>
              </a:xfrm>
              <a:solidFill>
                <a:schemeClr val="bg1"/>
              </a:solidFill>
            </p:grpSpPr>
            <p:sp>
              <p:nvSpPr>
                <p:cNvPr id="12" name="Google Shape;12818;p77">
                  <a:extLst>
                    <a:ext uri="{FF2B5EF4-FFF2-40B4-BE49-F238E27FC236}">
                      <a16:creationId xmlns:a16="http://schemas.microsoft.com/office/drawing/2014/main" id="{9EA14DD2-F9C9-A7F2-07BD-0C5D372F5E3F}"/>
                    </a:ext>
                  </a:extLst>
                </p:cNvPr>
                <p:cNvSpPr/>
                <p:nvPr/>
              </p:nvSpPr>
              <p:spPr>
                <a:xfrm>
                  <a:off x="3125749" y="2915371"/>
                  <a:ext cx="240505" cy="354259"/>
                </a:xfrm>
                <a:custGeom>
                  <a:avLst/>
                  <a:gdLst/>
                  <a:ahLst/>
                  <a:cxnLst/>
                  <a:rect l="l" t="t" r="r" b="b"/>
                  <a:pathLst>
                    <a:path w="7550" h="11121" extrusionOk="0">
                      <a:moveTo>
                        <a:pt x="3775" y="2929"/>
                      </a:moveTo>
                      <a:lnTo>
                        <a:pt x="3918" y="3120"/>
                      </a:lnTo>
                      <a:cubicBezTo>
                        <a:pt x="3871" y="3144"/>
                        <a:pt x="3823" y="3144"/>
                        <a:pt x="3775" y="3144"/>
                      </a:cubicBezTo>
                      <a:cubicBezTo>
                        <a:pt x="3740" y="3132"/>
                        <a:pt x="3692" y="3120"/>
                        <a:pt x="3644" y="3120"/>
                      </a:cubicBezTo>
                      <a:lnTo>
                        <a:pt x="3775" y="2929"/>
                      </a:lnTo>
                      <a:close/>
                      <a:moveTo>
                        <a:pt x="4168" y="3501"/>
                      </a:moveTo>
                      <a:lnTo>
                        <a:pt x="4299" y="3703"/>
                      </a:lnTo>
                      <a:cubicBezTo>
                        <a:pt x="4126" y="3751"/>
                        <a:pt x="3948" y="3775"/>
                        <a:pt x="3769" y="3775"/>
                      </a:cubicBezTo>
                      <a:cubicBezTo>
                        <a:pt x="3591" y="3775"/>
                        <a:pt x="3412" y="3751"/>
                        <a:pt x="3239" y="3703"/>
                      </a:cubicBezTo>
                      <a:lnTo>
                        <a:pt x="3382" y="3501"/>
                      </a:lnTo>
                      <a:cubicBezTo>
                        <a:pt x="3513" y="3560"/>
                        <a:pt x="3644" y="3572"/>
                        <a:pt x="3775" y="3572"/>
                      </a:cubicBezTo>
                      <a:cubicBezTo>
                        <a:pt x="3918" y="3572"/>
                        <a:pt x="4049" y="3537"/>
                        <a:pt x="4168" y="3501"/>
                      </a:cubicBezTo>
                      <a:close/>
                      <a:moveTo>
                        <a:pt x="3120" y="4132"/>
                      </a:moveTo>
                      <a:cubicBezTo>
                        <a:pt x="3275" y="4180"/>
                        <a:pt x="3418" y="4191"/>
                        <a:pt x="3561" y="4215"/>
                      </a:cubicBezTo>
                      <a:lnTo>
                        <a:pt x="3561" y="8109"/>
                      </a:lnTo>
                      <a:lnTo>
                        <a:pt x="3120" y="8109"/>
                      </a:lnTo>
                      <a:lnTo>
                        <a:pt x="3120" y="4132"/>
                      </a:lnTo>
                      <a:close/>
                      <a:moveTo>
                        <a:pt x="4430" y="4132"/>
                      </a:moveTo>
                      <a:lnTo>
                        <a:pt x="4430" y="8109"/>
                      </a:lnTo>
                      <a:lnTo>
                        <a:pt x="4001" y="8109"/>
                      </a:lnTo>
                      <a:lnTo>
                        <a:pt x="4001" y="4215"/>
                      </a:lnTo>
                      <a:cubicBezTo>
                        <a:pt x="4156" y="4191"/>
                        <a:pt x="4287" y="4180"/>
                        <a:pt x="4430" y="4132"/>
                      </a:cubicBezTo>
                      <a:close/>
                      <a:moveTo>
                        <a:pt x="3799" y="441"/>
                      </a:moveTo>
                      <a:cubicBezTo>
                        <a:pt x="4668" y="441"/>
                        <a:pt x="5490" y="786"/>
                        <a:pt x="6121" y="1394"/>
                      </a:cubicBezTo>
                      <a:cubicBezTo>
                        <a:pt x="6752" y="2025"/>
                        <a:pt x="7097" y="2858"/>
                        <a:pt x="7097" y="3751"/>
                      </a:cubicBezTo>
                      <a:cubicBezTo>
                        <a:pt x="7097" y="4620"/>
                        <a:pt x="6752" y="5442"/>
                        <a:pt x="6157" y="6073"/>
                      </a:cubicBezTo>
                      <a:cubicBezTo>
                        <a:pt x="5609" y="6632"/>
                        <a:pt x="5299" y="7347"/>
                        <a:pt x="5240" y="8109"/>
                      </a:cubicBezTo>
                      <a:lnTo>
                        <a:pt x="4883" y="8109"/>
                      </a:lnTo>
                      <a:lnTo>
                        <a:pt x="4883" y="3822"/>
                      </a:lnTo>
                      <a:cubicBezTo>
                        <a:pt x="4883" y="3775"/>
                        <a:pt x="4871" y="3739"/>
                        <a:pt x="4835" y="3703"/>
                      </a:cubicBezTo>
                      <a:lnTo>
                        <a:pt x="3978" y="2406"/>
                      </a:lnTo>
                      <a:cubicBezTo>
                        <a:pt x="3930" y="2346"/>
                        <a:pt x="3871" y="2310"/>
                        <a:pt x="3799" y="2310"/>
                      </a:cubicBezTo>
                      <a:cubicBezTo>
                        <a:pt x="3716" y="2310"/>
                        <a:pt x="3644" y="2334"/>
                        <a:pt x="3620" y="2406"/>
                      </a:cubicBezTo>
                      <a:lnTo>
                        <a:pt x="2751" y="3703"/>
                      </a:lnTo>
                      <a:cubicBezTo>
                        <a:pt x="2728" y="3739"/>
                        <a:pt x="2704" y="3775"/>
                        <a:pt x="2704" y="3822"/>
                      </a:cubicBezTo>
                      <a:lnTo>
                        <a:pt x="2704" y="8109"/>
                      </a:lnTo>
                      <a:lnTo>
                        <a:pt x="2347" y="8109"/>
                      </a:lnTo>
                      <a:cubicBezTo>
                        <a:pt x="2287" y="7347"/>
                        <a:pt x="1977" y="6632"/>
                        <a:pt x="1430" y="6073"/>
                      </a:cubicBezTo>
                      <a:cubicBezTo>
                        <a:pt x="834" y="5465"/>
                        <a:pt x="501" y="4656"/>
                        <a:pt x="489" y="3810"/>
                      </a:cubicBezTo>
                      <a:cubicBezTo>
                        <a:pt x="477" y="2929"/>
                        <a:pt x="823" y="2096"/>
                        <a:pt x="1430" y="1453"/>
                      </a:cubicBezTo>
                      <a:cubicBezTo>
                        <a:pt x="2049" y="822"/>
                        <a:pt x="2870" y="453"/>
                        <a:pt x="3751" y="441"/>
                      </a:cubicBezTo>
                      <a:close/>
                      <a:moveTo>
                        <a:pt x="5228" y="8561"/>
                      </a:moveTo>
                      <a:lnTo>
                        <a:pt x="5228" y="8835"/>
                      </a:lnTo>
                      <a:lnTo>
                        <a:pt x="5228" y="8883"/>
                      </a:lnTo>
                      <a:lnTo>
                        <a:pt x="2335" y="8883"/>
                      </a:lnTo>
                      <a:lnTo>
                        <a:pt x="2335" y="8835"/>
                      </a:lnTo>
                      <a:lnTo>
                        <a:pt x="2335" y="8561"/>
                      </a:lnTo>
                      <a:close/>
                      <a:moveTo>
                        <a:pt x="5121" y="9311"/>
                      </a:moveTo>
                      <a:cubicBezTo>
                        <a:pt x="4942" y="9752"/>
                        <a:pt x="4525" y="10026"/>
                        <a:pt x="4037" y="10026"/>
                      </a:cubicBezTo>
                      <a:lnTo>
                        <a:pt x="3525" y="10026"/>
                      </a:lnTo>
                      <a:cubicBezTo>
                        <a:pt x="3037" y="10026"/>
                        <a:pt x="2620" y="9728"/>
                        <a:pt x="2442" y="9311"/>
                      </a:cubicBezTo>
                      <a:close/>
                      <a:moveTo>
                        <a:pt x="4049" y="10478"/>
                      </a:moveTo>
                      <a:cubicBezTo>
                        <a:pt x="4061" y="10478"/>
                        <a:pt x="4109" y="10478"/>
                        <a:pt x="4132" y="10490"/>
                      </a:cubicBezTo>
                      <a:cubicBezTo>
                        <a:pt x="4132" y="10597"/>
                        <a:pt x="4049" y="10668"/>
                        <a:pt x="3954" y="10668"/>
                      </a:cubicBezTo>
                      <a:lnTo>
                        <a:pt x="3620" y="10668"/>
                      </a:lnTo>
                      <a:cubicBezTo>
                        <a:pt x="3513" y="10668"/>
                        <a:pt x="3442" y="10585"/>
                        <a:pt x="3442" y="10490"/>
                      </a:cubicBezTo>
                      <a:lnTo>
                        <a:pt x="3442" y="10478"/>
                      </a:lnTo>
                      <a:close/>
                      <a:moveTo>
                        <a:pt x="3762" y="0"/>
                      </a:moveTo>
                      <a:cubicBezTo>
                        <a:pt x="3746" y="0"/>
                        <a:pt x="3731" y="0"/>
                        <a:pt x="3716" y="0"/>
                      </a:cubicBezTo>
                      <a:cubicBezTo>
                        <a:pt x="1656" y="24"/>
                        <a:pt x="1" y="1739"/>
                        <a:pt x="13" y="3810"/>
                      </a:cubicBezTo>
                      <a:cubicBezTo>
                        <a:pt x="25" y="4775"/>
                        <a:pt x="406" y="5680"/>
                        <a:pt x="1073" y="6370"/>
                      </a:cubicBezTo>
                      <a:cubicBezTo>
                        <a:pt x="1596" y="6906"/>
                        <a:pt x="1870" y="7609"/>
                        <a:pt x="1870" y="8335"/>
                      </a:cubicBezTo>
                      <a:lnTo>
                        <a:pt x="1870" y="8835"/>
                      </a:lnTo>
                      <a:cubicBezTo>
                        <a:pt x="1870" y="9549"/>
                        <a:pt x="2335" y="10168"/>
                        <a:pt x="2966" y="10383"/>
                      </a:cubicBezTo>
                      <a:lnTo>
                        <a:pt x="2966" y="10490"/>
                      </a:lnTo>
                      <a:cubicBezTo>
                        <a:pt x="2966" y="10835"/>
                        <a:pt x="3239" y="11121"/>
                        <a:pt x="3585" y="11121"/>
                      </a:cubicBezTo>
                      <a:lnTo>
                        <a:pt x="3930" y="11121"/>
                      </a:lnTo>
                      <a:cubicBezTo>
                        <a:pt x="4275" y="11121"/>
                        <a:pt x="4549" y="10835"/>
                        <a:pt x="4549" y="10490"/>
                      </a:cubicBezTo>
                      <a:lnTo>
                        <a:pt x="4549" y="10383"/>
                      </a:lnTo>
                      <a:cubicBezTo>
                        <a:pt x="5192" y="10168"/>
                        <a:pt x="5645" y="9549"/>
                        <a:pt x="5645" y="8835"/>
                      </a:cubicBezTo>
                      <a:lnTo>
                        <a:pt x="5645" y="8335"/>
                      </a:lnTo>
                      <a:cubicBezTo>
                        <a:pt x="5645" y="7609"/>
                        <a:pt x="5918" y="6918"/>
                        <a:pt x="6442" y="6382"/>
                      </a:cubicBezTo>
                      <a:cubicBezTo>
                        <a:pt x="7133" y="5680"/>
                        <a:pt x="7502" y="4751"/>
                        <a:pt x="7502" y="3763"/>
                      </a:cubicBezTo>
                      <a:cubicBezTo>
                        <a:pt x="7550" y="2751"/>
                        <a:pt x="7145" y="1798"/>
                        <a:pt x="6418" y="1084"/>
                      </a:cubicBezTo>
                      <a:cubicBezTo>
                        <a:pt x="5715" y="380"/>
                        <a:pt x="4757" y="0"/>
                        <a:pt x="37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819;p77">
                  <a:extLst>
                    <a:ext uri="{FF2B5EF4-FFF2-40B4-BE49-F238E27FC236}">
                      <a16:creationId xmlns:a16="http://schemas.microsoft.com/office/drawing/2014/main" id="{166031E5-3440-B70D-A554-FB82C53432A8}"/>
                    </a:ext>
                  </a:extLst>
                </p:cNvPr>
                <p:cNvSpPr/>
                <p:nvPr/>
              </p:nvSpPr>
              <p:spPr>
                <a:xfrm>
                  <a:off x="3263076" y="2942511"/>
                  <a:ext cx="79287" cy="99579"/>
                </a:xfrm>
                <a:custGeom>
                  <a:avLst/>
                  <a:gdLst/>
                  <a:ahLst/>
                  <a:cxnLst/>
                  <a:rect l="l" t="t" r="r" b="b"/>
                  <a:pathLst>
                    <a:path w="2489" h="3126" extrusionOk="0">
                      <a:moveTo>
                        <a:pt x="246" y="1"/>
                      </a:moveTo>
                      <a:cubicBezTo>
                        <a:pt x="146" y="1"/>
                        <a:pt x="56" y="59"/>
                        <a:pt x="36" y="161"/>
                      </a:cubicBezTo>
                      <a:cubicBezTo>
                        <a:pt x="0" y="280"/>
                        <a:pt x="60" y="399"/>
                        <a:pt x="179" y="422"/>
                      </a:cubicBezTo>
                      <a:cubicBezTo>
                        <a:pt x="1286" y="744"/>
                        <a:pt x="2048" y="1768"/>
                        <a:pt x="2048" y="2899"/>
                      </a:cubicBezTo>
                      <a:cubicBezTo>
                        <a:pt x="2048" y="3018"/>
                        <a:pt x="2143" y="3125"/>
                        <a:pt x="2262" y="3125"/>
                      </a:cubicBezTo>
                      <a:cubicBezTo>
                        <a:pt x="2381" y="3125"/>
                        <a:pt x="2488" y="3018"/>
                        <a:pt x="2488" y="2899"/>
                      </a:cubicBezTo>
                      <a:cubicBezTo>
                        <a:pt x="2488" y="1577"/>
                        <a:pt x="1595" y="387"/>
                        <a:pt x="298" y="6"/>
                      </a:cubicBezTo>
                      <a:cubicBezTo>
                        <a:pt x="280" y="2"/>
                        <a:pt x="263" y="1"/>
                        <a:pt x="2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820;p77">
                  <a:extLst>
                    <a:ext uri="{FF2B5EF4-FFF2-40B4-BE49-F238E27FC236}">
                      <a16:creationId xmlns:a16="http://schemas.microsoft.com/office/drawing/2014/main" id="{326BE99A-33E4-AEED-6647-229F54E5C6A9}"/>
                    </a:ext>
                  </a:extLst>
                </p:cNvPr>
                <p:cNvSpPr/>
                <p:nvPr/>
              </p:nvSpPr>
              <p:spPr>
                <a:xfrm>
                  <a:off x="3237656" y="2939262"/>
                  <a:ext cx="20897" cy="14462"/>
                </a:xfrm>
                <a:custGeom>
                  <a:avLst/>
                  <a:gdLst/>
                  <a:ahLst/>
                  <a:cxnLst/>
                  <a:rect l="l" t="t" r="r" b="b"/>
                  <a:pathLst>
                    <a:path w="656" h="454" extrusionOk="0">
                      <a:moveTo>
                        <a:pt x="227" y="1"/>
                      </a:moveTo>
                      <a:cubicBezTo>
                        <a:pt x="107" y="1"/>
                        <a:pt x="0" y="108"/>
                        <a:pt x="0" y="227"/>
                      </a:cubicBezTo>
                      <a:cubicBezTo>
                        <a:pt x="0" y="346"/>
                        <a:pt x="107" y="453"/>
                        <a:pt x="227" y="453"/>
                      </a:cubicBezTo>
                      <a:lnTo>
                        <a:pt x="417" y="453"/>
                      </a:lnTo>
                      <a:cubicBezTo>
                        <a:pt x="536" y="453"/>
                        <a:pt x="619" y="358"/>
                        <a:pt x="643" y="251"/>
                      </a:cubicBezTo>
                      <a:cubicBezTo>
                        <a:pt x="655" y="108"/>
                        <a:pt x="560" y="1"/>
                        <a:pt x="4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821;p77">
                  <a:extLst>
                    <a:ext uri="{FF2B5EF4-FFF2-40B4-BE49-F238E27FC236}">
                      <a16:creationId xmlns:a16="http://schemas.microsoft.com/office/drawing/2014/main" id="{F61C42CB-04AF-CA03-E6A1-C80F31E1752B}"/>
                    </a:ext>
                  </a:extLst>
                </p:cNvPr>
                <p:cNvSpPr/>
                <p:nvPr/>
              </p:nvSpPr>
              <p:spPr>
                <a:xfrm>
                  <a:off x="3379888" y="3029539"/>
                  <a:ext cx="26567" cy="14048"/>
                </a:xfrm>
                <a:custGeom>
                  <a:avLst/>
                  <a:gdLst/>
                  <a:ahLst/>
                  <a:cxnLst/>
                  <a:rect l="l" t="t" r="r" b="b"/>
                  <a:pathLst>
                    <a:path w="834" h="441" extrusionOk="0">
                      <a:moveTo>
                        <a:pt x="226" y="0"/>
                      </a:moveTo>
                      <a:cubicBezTo>
                        <a:pt x="107" y="0"/>
                        <a:pt x="0" y="107"/>
                        <a:pt x="0" y="226"/>
                      </a:cubicBezTo>
                      <a:cubicBezTo>
                        <a:pt x="0" y="346"/>
                        <a:pt x="107" y="441"/>
                        <a:pt x="226" y="441"/>
                      </a:cubicBezTo>
                      <a:lnTo>
                        <a:pt x="607" y="441"/>
                      </a:lnTo>
                      <a:cubicBezTo>
                        <a:pt x="726" y="441"/>
                        <a:pt x="834" y="346"/>
                        <a:pt x="834" y="226"/>
                      </a:cubicBezTo>
                      <a:cubicBezTo>
                        <a:pt x="822" y="107"/>
                        <a:pt x="726" y="0"/>
                        <a:pt x="60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2822;p77">
                  <a:extLst>
                    <a:ext uri="{FF2B5EF4-FFF2-40B4-BE49-F238E27FC236}">
                      <a16:creationId xmlns:a16="http://schemas.microsoft.com/office/drawing/2014/main" id="{C763CFA5-2832-362C-D996-5C228C13D068}"/>
                    </a:ext>
                  </a:extLst>
                </p:cNvPr>
                <p:cNvSpPr/>
                <p:nvPr/>
              </p:nvSpPr>
              <p:spPr>
                <a:xfrm>
                  <a:off x="3086313" y="3029539"/>
                  <a:ext cx="26599" cy="14048"/>
                </a:xfrm>
                <a:custGeom>
                  <a:avLst/>
                  <a:gdLst/>
                  <a:ahLst/>
                  <a:cxnLst/>
                  <a:rect l="l" t="t" r="r" b="b"/>
                  <a:pathLst>
                    <a:path w="835" h="441" extrusionOk="0">
                      <a:moveTo>
                        <a:pt x="227" y="0"/>
                      </a:moveTo>
                      <a:cubicBezTo>
                        <a:pt x="108" y="0"/>
                        <a:pt x="1" y="107"/>
                        <a:pt x="1" y="226"/>
                      </a:cubicBezTo>
                      <a:cubicBezTo>
                        <a:pt x="1" y="346"/>
                        <a:pt x="108" y="441"/>
                        <a:pt x="227" y="441"/>
                      </a:cubicBezTo>
                      <a:lnTo>
                        <a:pt x="608" y="441"/>
                      </a:lnTo>
                      <a:cubicBezTo>
                        <a:pt x="727" y="441"/>
                        <a:pt x="834" y="346"/>
                        <a:pt x="834" y="226"/>
                      </a:cubicBezTo>
                      <a:cubicBezTo>
                        <a:pt x="834" y="107"/>
                        <a:pt x="727" y="0"/>
                        <a:pt x="6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823;p77">
                  <a:extLst>
                    <a:ext uri="{FF2B5EF4-FFF2-40B4-BE49-F238E27FC236}">
                      <a16:creationId xmlns:a16="http://schemas.microsoft.com/office/drawing/2014/main" id="{1C61F1E3-DCF3-0159-AB39-B2DBDF9D780D}"/>
                    </a:ext>
                  </a:extLst>
                </p:cNvPr>
                <p:cNvSpPr/>
                <p:nvPr/>
              </p:nvSpPr>
              <p:spPr>
                <a:xfrm>
                  <a:off x="3359788" y="2953469"/>
                  <a:ext cx="26567" cy="20355"/>
                </a:xfrm>
                <a:custGeom>
                  <a:avLst/>
                  <a:gdLst/>
                  <a:ahLst/>
                  <a:cxnLst/>
                  <a:rect l="l" t="t" r="r" b="b"/>
                  <a:pathLst>
                    <a:path w="834" h="639" extrusionOk="0">
                      <a:moveTo>
                        <a:pt x="594" y="0"/>
                      </a:moveTo>
                      <a:cubicBezTo>
                        <a:pt x="555" y="0"/>
                        <a:pt x="514" y="13"/>
                        <a:pt x="476" y="43"/>
                      </a:cubicBezTo>
                      <a:lnTo>
                        <a:pt x="155" y="233"/>
                      </a:lnTo>
                      <a:cubicBezTo>
                        <a:pt x="48" y="293"/>
                        <a:pt x="0" y="424"/>
                        <a:pt x="83" y="531"/>
                      </a:cubicBezTo>
                      <a:cubicBezTo>
                        <a:pt x="119" y="602"/>
                        <a:pt x="203" y="638"/>
                        <a:pt x="274" y="638"/>
                      </a:cubicBezTo>
                      <a:cubicBezTo>
                        <a:pt x="310" y="638"/>
                        <a:pt x="345" y="614"/>
                        <a:pt x="381" y="602"/>
                      </a:cubicBezTo>
                      <a:lnTo>
                        <a:pt x="703" y="412"/>
                      </a:lnTo>
                      <a:cubicBezTo>
                        <a:pt x="810" y="352"/>
                        <a:pt x="834" y="221"/>
                        <a:pt x="774" y="114"/>
                      </a:cubicBezTo>
                      <a:cubicBezTo>
                        <a:pt x="735" y="45"/>
                        <a:pt x="667" y="0"/>
                        <a:pt x="5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2824;p77">
                  <a:extLst>
                    <a:ext uri="{FF2B5EF4-FFF2-40B4-BE49-F238E27FC236}">
                      <a16:creationId xmlns:a16="http://schemas.microsoft.com/office/drawing/2014/main" id="{CD60C9DD-1629-BD35-283A-912E14164C45}"/>
                    </a:ext>
                  </a:extLst>
                </p:cNvPr>
                <p:cNvSpPr/>
                <p:nvPr/>
              </p:nvSpPr>
              <p:spPr>
                <a:xfrm>
                  <a:off x="3106413" y="3100034"/>
                  <a:ext cx="26599" cy="20164"/>
                </a:xfrm>
                <a:custGeom>
                  <a:avLst/>
                  <a:gdLst/>
                  <a:ahLst/>
                  <a:cxnLst/>
                  <a:rect l="l" t="t" r="r" b="b"/>
                  <a:pathLst>
                    <a:path w="835" h="633" extrusionOk="0">
                      <a:moveTo>
                        <a:pt x="590" y="0"/>
                      </a:moveTo>
                      <a:cubicBezTo>
                        <a:pt x="550" y="0"/>
                        <a:pt x="511" y="12"/>
                        <a:pt x="477" y="38"/>
                      </a:cubicBezTo>
                      <a:lnTo>
                        <a:pt x="144" y="228"/>
                      </a:lnTo>
                      <a:cubicBezTo>
                        <a:pt x="36" y="288"/>
                        <a:pt x="1" y="419"/>
                        <a:pt x="72" y="526"/>
                      </a:cubicBezTo>
                      <a:cubicBezTo>
                        <a:pt x="108" y="597"/>
                        <a:pt x="191" y="633"/>
                        <a:pt x="263" y="633"/>
                      </a:cubicBezTo>
                      <a:cubicBezTo>
                        <a:pt x="310" y="633"/>
                        <a:pt x="334" y="609"/>
                        <a:pt x="370" y="597"/>
                      </a:cubicBezTo>
                      <a:lnTo>
                        <a:pt x="691" y="407"/>
                      </a:lnTo>
                      <a:cubicBezTo>
                        <a:pt x="787" y="347"/>
                        <a:pt x="834" y="216"/>
                        <a:pt x="775" y="109"/>
                      </a:cubicBezTo>
                      <a:cubicBezTo>
                        <a:pt x="736" y="40"/>
                        <a:pt x="663" y="0"/>
                        <a:pt x="5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825;p77">
                  <a:extLst>
                    <a:ext uri="{FF2B5EF4-FFF2-40B4-BE49-F238E27FC236}">
                      <a16:creationId xmlns:a16="http://schemas.microsoft.com/office/drawing/2014/main" id="{94C8651E-5EC7-7072-BD42-3DD82C58D233}"/>
                    </a:ext>
                  </a:extLst>
                </p:cNvPr>
                <p:cNvSpPr/>
                <p:nvPr/>
              </p:nvSpPr>
              <p:spPr>
                <a:xfrm>
                  <a:off x="3308565" y="2897277"/>
                  <a:ext cx="22044" cy="24178"/>
                </a:xfrm>
                <a:custGeom>
                  <a:avLst/>
                  <a:gdLst/>
                  <a:ahLst/>
                  <a:cxnLst/>
                  <a:rect l="l" t="t" r="r" b="b"/>
                  <a:pathLst>
                    <a:path w="692" h="759" extrusionOk="0">
                      <a:moveTo>
                        <a:pt x="441" y="1"/>
                      </a:moveTo>
                      <a:cubicBezTo>
                        <a:pt x="369" y="1"/>
                        <a:pt x="301" y="35"/>
                        <a:pt x="263" y="104"/>
                      </a:cubicBezTo>
                      <a:lnTo>
                        <a:pt x="60" y="438"/>
                      </a:lnTo>
                      <a:cubicBezTo>
                        <a:pt x="1" y="533"/>
                        <a:pt x="37" y="676"/>
                        <a:pt x="144" y="735"/>
                      </a:cubicBezTo>
                      <a:cubicBezTo>
                        <a:pt x="167" y="747"/>
                        <a:pt x="215" y="759"/>
                        <a:pt x="239" y="759"/>
                      </a:cubicBezTo>
                      <a:cubicBezTo>
                        <a:pt x="322" y="759"/>
                        <a:pt x="394" y="711"/>
                        <a:pt x="441" y="652"/>
                      </a:cubicBezTo>
                      <a:lnTo>
                        <a:pt x="632" y="330"/>
                      </a:lnTo>
                      <a:cubicBezTo>
                        <a:pt x="691" y="223"/>
                        <a:pt x="656" y="92"/>
                        <a:pt x="560" y="33"/>
                      </a:cubicBezTo>
                      <a:cubicBezTo>
                        <a:pt x="522" y="11"/>
                        <a:pt x="481" y="1"/>
                        <a:pt x="4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2826;p77">
                  <a:extLst>
                    <a:ext uri="{FF2B5EF4-FFF2-40B4-BE49-F238E27FC236}">
                      <a16:creationId xmlns:a16="http://schemas.microsoft.com/office/drawing/2014/main" id="{BAE223AD-F67E-C72D-0619-8F636994D02D}"/>
                    </a:ext>
                  </a:extLst>
                </p:cNvPr>
                <p:cNvSpPr/>
                <p:nvPr/>
              </p:nvSpPr>
              <p:spPr>
                <a:xfrm>
                  <a:off x="3239153" y="2877049"/>
                  <a:ext cx="14080" cy="26599"/>
                </a:xfrm>
                <a:custGeom>
                  <a:avLst/>
                  <a:gdLst/>
                  <a:ahLst/>
                  <a:cxnLst/>
                  <a:rect l="l" t="t" r="r" b="b"/>
                  <a:pathLst>
                    <a:path w="442" h="835" extrusionOk="0">
                      <a:moveTo>
                        <a:pt x="215" y="1"/>
                      </a:moveTo>
                      <a:cubicBezTo>
                        <a:pt x="96" y="1"/>
                        <a:pt x="1" y="96"/>
                        <a:pt x="1" y="215"/>
                      </a:cubicBezTo>
                      <a:lnTo>
                        <a:pt x="1" y="608"/>
                      </a:lnTo>
                      <a:cubicBezTo>
                        <a:pt x="1" y="727"/>
                        <a:pt x="96" y="834"/>
                        <a:pt x="215" y="834"/>
                      </a:cubicBezTo>
                      <a:cubicBezTo>
                        <a:pt x="334" y="834"/>
                        <a:pt x="441" y="727"/>
                        <a:pt x="441" y="608"/>
                      </a:cubicBezTo>
                      <a:lnTo>
                        <a:pt x="441" y="215"/>
                      </a:lnTo>
                      <a:cubicBezTo>
                        <a:pt x="441" y="96"/>
                        <a:pt x="358" y="1"/>
                        <a:pt x="2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2827;p77">
                  <a:extLst>
                    <a:ext uri="{FF2B5EF4-FFF2-40B4-BE49-F238E27FC236}">
                      <a16:creationId xmlns:a16="http://schemas.microsoft.com/office/drawing/2014/main" id="{86CD93F7-3B3D-0DD2-6D2E-B7AC3B582A8E}"/>
                    </a:ext>
                  </a:extLst>
                </p:cNvPr>
                <p:cNvSpPr/>
                <p:nvPr/>
              </p:nvSpPr>
              <p:spPr>
                <a:xfrm>
                  <a:off x="3161809" y="2897500"/>
                  <a:ext cx="22394" cy="24337"/>
                </a:xfrm>
                <a:custGeom>
                  <a:avLst/>
                  <a:gdLst/>
                  <a:ahLst/>
                  <a:cxnLst/>
                  <a:rect l="l" t="t" r="r" b="b"/>
                  <a:pathLst>
                    <a:path w="703" h="764" extrusionOk="0">
                      <a:moveTo>
                        <a:pt x="262" y="0"/>
                      </a:moveTo>
                      <a:cubicBezTo>
                        <a:pt x="222" y="0"/>
                        <a:pt x="181" y="12"/>
                        <a:pt x="143" y="38"/>
                      </a:cubicBezTo>
                      <a:cubicBezTo>
                        <a:pt x="48" y="97"/>
                        <a:pt x="0" y="228"/>
                        <a:pt x="72" y="335"/>
                      </a:cubicBezTo>
                      <a:lnTo>
                        <a:pt x="262" y="669"/>
                      </a:lnTo>
                      <a:cubicBezTo>
                        <a:pt x="310" y="740"/>
                        <a:pt x="381" y="764"/>
                        <a:pt x="464" y="764"/>
                      </a:cubicBezTo>
                      <a:cubicBezTo>
                        <a:pt x="500" y="764"/>
                        <a:pt x="536" y="752"/>
                        <a:pt x="560" y="740"/>
                      </a:cubicBezTo>
                      <a:cubicBezTo>
                        <a:pt x="667" y="681"/>
                        <a:pt x="703" y="550"/>
                        <a:pt x="643" y="442"/>
                      </a:cubicBezTo>
                      <a:lnTo>
                        <a:pt x="441" y="109"/>
                      </a:lnTo>
                      <a:cubicBezTo>
                        <a:pt x="402" y="40"/>
                        <a:pt x="334" y="0"/>
                        <a:pt x="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828;p77">
                  <a:extLst>
                    <a:ext uri="{FF2B5EF4-FFF2-40B4-BE49-F238E27FC236}">
                      <a16:creationId xmlns:a16="http://schemas.microsoft.com/office/drawing/2014/main" id="{2E79C97A-DE52-4A5B-A373-E0C993B55F82}"/>
                    </a:ext>
                  </a:extLst>
                </p:cNvPr>
                <p:cNvSpPr/>
                <p:nvPr/>
              </p:nvSpPr>
              <p:spPr>
                <a:xfrm>
                  <a:off x="3106413" y="2953151"/>
                  <a:ext cx="26599" cy="19909"/>
                </a:xfrm>
                <a:custGeom>
                  <a:avLst/>
                  <a:gdLst/>
                  <a:ahLst/>
                  <a:cxnLst/>
                  <a:rect l="l" t="t" r="r" b="b"/>
                  <a:pathLst>
                    <a:path w="835" h="625" extrusionOk="0">
                      <a:moveTo>
                        <a:pt x="246" y="0"/>
                      </a:moveTo>
                      <a:cubicBezTo>
                        <a:pt x="168" y="0"/>
                        <a:pt x="92" y="40"/>
                        <a:pt x="60" y="112"/>
                      </a:cubicBezTo>
                      <a:cubicBezTo>
                        <a:pt x="1" y="208"/>
                        <a:pt x="25" y="350"/>
                        <a:pt x="132" y="410"/>
                      </a:cubicBezTo>
                      <a:lnTo>
                        <a:pt x="453" y="600"/>
                      </a:lnTo>
                      <a:cubicBezTo>
                        <a:pt x="489" y="612"/>
                        <a:pt x="537" y="624"/>
                        <a:pt x="560" y="624"/>
                      </a:cubicBezTo>
                      <a:cubicBezTo>
                        <a:pt x="632" y="624"/>
                        <a:pt x="715" y="589"/>
                        <a:pt x="751" y="529"/>
                      </a:cubicBezTo>
                      <a:cubicBezTo>
                        <a:pt x="834" y="422"/>
                        <a:pt x="787" y="291"/>
                        <a:pt x="679" y="231"/>
                      </a:cubicBezTo>
                      <a:lnTo>
                        <a:pt x="358" y="29"/>
                      </a:lnTo>
                      <a:cubicBezTo>
                        <a:pt x="323" y="10"/>
                        <a:pt x="284" y="0"/>
                        <a:pt x="2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829;p77">
                  <a:extLst>
                    <a:ext uri="{FF2B5EF4-FFF2-40B4-BE49-F238E27FC236}">
                      <a16:creationId xmlns:a16="http://schemas.microsoft.com/office/drawing/2014/main" id="{70A4D13F-2B21-6878-E53D-A462E5411DFA}"/>
                    </a:ext>
                  </a:extLst>
                </p:cNvPr>
                <p:cNvSpPr/>
                <p:nvPr/>
              </p:nvSpPr>
              <p:spPr>
                <a:xfrm>
                  <a:off x="3360520" y="3099811"/>
                  <a:ext cx="25834" cy="20005"/>
                </a:xfrm>
                <a:custGeom>
                  <a:avLst/>
                  <a:gdLst/>
                  <a:ahLst/>
                  <a:cxnLst/>
                  <a:rect l="l" t="t" r="r" b="b"/>
                  <a:pathLst>
                    <a:path w="811" h="628" extrusionOk="0">
                      <a:moveTo>
                        <a:pt x="239" y="1"/>
                      </a:moveTo>
                      <a:cubicBezTo>
                        <a:pt x="167" y="1"/>
                        <a:pt x="99" y="35"/>
                        <a:pt x="60" y="104"/>
                      </a:cubicBezTo>
                      <a:cubicBezTo>
                        <a:pt x="1" y="211"/>
                        <a:pt x="25" y="342"/>
                        <a:pt x="132" y="402"/>
                      </a:cubicBezTo>
                      <a:lnTo>
                        <a:pt x="453" y="592"/>
                      </a:lnTo>
                      <a:cubicBezTo>
                        <a:pt x="489" y="604"/>
                        <a:pt x="537" y="628"/>
                        <a:pt x="561" y="628"/>
                      </a:cubicBezTo>
                      <a:cubicBezTo>
                        <a:pt x="632" y="628"/>
                        <a:pt x="715" y="580"/>
                        <a:pt x="751" y="521"/>
                      </a:cubicBezTo>
                      <a:cubicBezTo>
                        <a:pt x="811" y="426"/>
                        <a:pt x="787" y="283"/>
                        <a:pt x="680" y="223"/>
                      </a:cubicBezTo>
                      <a:lnTo>
                        <a:pt x="358" y="33"/>
                      </a:lnTo>
                      <a:cubicBezTo>
                        <a:pt x="320" y="11"/>
                        <a:pt x="279" y="1"/>
                        <a:pt x="2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0" name="TextBox 79">
              <a:extLst>
                <a:ext uri="{FF2B5EF4-FFF2-40B4-BE49-F238E27FC236}">
                  <a16:creationId xmlns:a16="http://schemas.microsoft.com/office/drawing/2014/main" id="{0F3D6128-3DA5-6E94-2F8C-78010B0F6298}"/>
                </a:ext>
              </a:extLst>
            </p:cNvPr>
            <p:cNvSpPr txBox="1"/>
            <p:nvPr/>
          </p:nvSpPr>
          <p:spPr>
            <a:xfrm>
              <a:off x="5699304" y="5491577"/>
              <a:ext cx="3568587" cy="1159292"/>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Một cách thông minh hơn và thuận tiện hơn để hoàn thành công việc nhanh hơn.</a:t>
              </a:r>
            </a:p>
          </p:txBody>
        </p:sp>
      </p:grpSp>
      <p:grpSp>
        <p:nvGrpSpPr>
          <p:cNvPr id="31" name="Group 30">
            <a:extLst>
              <a:ext uri="{FF2B5EF4-FFF2-40B4-BE49-F238E27FC236}">
                <a16:creationId xmlns:a16="http://schemas.microsoft.com/office/drawing/2014/main" id="{C759A842-FBEC-DCF9-AAA0-B1B020E4E451}"/>
              </a:ext>
            </a:extLst>
          </p:cNvPr>
          <p:cNvGrpSpPr/>
          <p:nvPr/>
        </p:nvGrpSpPr>
        <p:grpSpPr>
          <a:xfrm>
            <a:off x="2209793" y="3109162"/>
            <a:ext cx="3284656" cy="1178977"/>
            <a:chOff x="692981" y="3190776"/>
            <a:chExt cx="3284656" cy="1178977"/>
          </a:xfrm>
        </p:grpSpPr>
        <p:grpSp>
          <p:nvGrpSpPr>
            <p:cNvPr id="70" name="Group 69">
              <a:extLst>
                <a:ext uri="{FF2B5EF4-FFF2-40B4-BE49-F238E27FC236}">
                  <a16:creationId xmlns:a16="http://schemas.microsoft.com/office/drawing/2014/main" id="{0A92C31B-6C60-44AE-05BF-80B5F2EA7305}"/>
                </a:ext>
              </a:extLst>
            </p:cNvPr>
            <p:cNvGrpSpPr/>
            <p:nvPr/>
          </p:nvGrpSpPr>
          <p:grpSpPr>
            <a:xfrm>
              <a:off x="1828994" y="3190776"/>
              <a:ext cx="640080" cy="640080"/>
              <a:chOff x="624192" y="4357991"/>
              <a:chExt cx="943583" cy="943583"/>
            </a:xfrm>
          </p:grpSpPr>
          <p:sp>
            <p:nvSpPr>
              <p:cNvPr id="8" name="Oval 7">
                <a:extLst>
                  <a:ext uri="{FF2B5EF4-FFF2-40B4-BE49-F238E27FC236}">
                    <a16:creationId xmlns:a16="http://schemas.microsoft.com/office/drawing/2014/main" id="{5B10759F-97D6-B7AF-27D0-0C7B86D28272}"/>
                  </a:ext>
                </a:extLst>
              </p:cNvPr>
              <p:cNvSpPr/>
              <p:nvPr/>
            </p:nvSpPr>
            <p:spPr>
              <a:xfrm>
                <a:off x="624192" y="4357991"/>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oogle Shape;13444;p78">
                <a:extLst>
                  <a:ext uri="{FF2B5EF4-FFF2-40B4-BE49-F238E27FC236}">
                    <a16:creationId xmlns:a16="http://schemas.microsoft.com/office/drawing/2014/main" id="{BD6CA6D4-7230-4EFB-0379-7649AC84199E}"/>
                  </a:ext>
                </a:extLst>
              </p:cNvPr>
              <p:cNvGrpSpPr/>
              <p:nvPr/>
            </p:nvGrpSpPr>
            <p:grpSpPr>
              <a:xfrm>
                <a:off x="799934" y="4580459"/>
                <a:ext cx="592097" cy="498646"/>
                <a:chOff x="2171474" y="3369229"/>
                <a:chExt cx="408156" cy="343737"/>
              </a:xfrm>
              <a:solidFill>
                <a:schemeClr val="bg1"/>
              </a:solidFill>
            </p:grpSpPr>
            <p:sp>
              <p:nvSpPr>
                <p:cNvPr id="39" name="Google Shape;13445;p78">
                  <a:extLst>
                    <a:ext uri="{FF2B5EF4-FFF2-40B4-BE49-F238E27FC236}">
                      <a16:creationId xmlns:a16="http://schemas.microsoft.com/office/drawing/2014/main" id="{50AFD8E7-36E4-3293-4FCF-9C45C38A4FF6}"/>
                    </a:ext>
                  </a:extLst>
                </p:cNvPr>
                <p:cNvSpPr/>
                <p:nvPr/>
              </p:nvSpPr>
              <p:spPr>
                <a:xfrm>
                  <a:off x="2171474" y="3369229"/>
                  <a:ext cx="408156" cy="343737"/>
                </a:xfrm>
                <a:custGeom>
                  <a:avLst/>
                  <a:gdLst/>
                  <a:ahLst/>
                  <a:cxnLst/>
                  <a:rect l="l" t="t" r="r" b="b"/>
                  <a:pathLst>
                    <a:path w="12824" h="10800" extrusionOk="0">
                      <a:moveTo>
                        <a:pt x="5395" y="345"/>
                      </a:moveTo>
                      <a:cubicBezTo>
                        <a:pt x="5561" y="345"/>
                        <a:pt x="5704" y="405"/>
                        <a:pt x="5823" y="536"/>
                      </a:cubicBezTo>
                      <a:lnTo>
                        <a:pt x="6478" y="1191"/>
                      </a:lnTo>
                      <a:lnTo>
                        <a:pt x="5645" y="1191"/>
                      </a:lnTo>
                      <a:cubicBezTo>
                        <a:pt x="5537" y="1191"/>
                        <a:pt x="5442" y="1143"/>
                        <a:pt x="5347" y="1072"/>
                      </a:cubicBezTo>
                      <a:lnTo>
                        <a:pt x="4633" y="357"/>
                      </a:lnTo>
                      <a:lnTo>
                        <a:pt x="5395" y="357"/>
                      </a:lnTo>
                      <a:lnTo>
                        <a:pt x="5395" y="345"/>
                      </a:lnTo>
                      <a:close/>
                      <a:moveTo>
                        <a:pt x="6883" y="357"/>
                      </a:moveTo>
                      <a:cubicBezTo>
                        <a:pt x="7049" y="357"/>
                        <a:pt x="7192" y="417"/>
                        <a:pt x="7311" y="536"/>
                      </a:cubicBezTo>
                      <a:lnTo>
                        <a:pt x="7966" y="1191"/>
                      </a:lnTo>
                      <a:lnTo>
                        <a:pt x="7823" y="1191"/>
                      </a:lnTo>
                      <a:cubicBezTo>
                        <a:pt x="7716" y="1191"/>
                        <a:pt x="7621" y="1274"/>
                        <a:pt x="7621" y="1381"/>
                      </a:cubicBezTo>
                      <a:cubicBezTo>
                        <a:pt x="7621" y="1488"/>
                        <a:pt x="7716" y="1572"/>
                        <a:pt x="7823" y="1572"/>
                      </a:cubicBezTo>
                      <a:lnTo>
                        <a:pt x="12026" y="1572"/>
                      </a:lnTo>
                      <a:cubicBezTo>
                        <a:pt x="12253" y="1572"/>
                        <a:pt x="12443" y="1750"/>
                        <a:pt x="12443" y="1988"/>
                      </a:cubicBezTo>
                      <a:lnTo>
                        <a:pt x="12431" y="10001"/>
                      </a:lnTo>
                      <a:cubicBezTo>
                        <a:pt x="12431" y="10216"/>
                        <a:pt x="12253" y="10418"/>
                        <a:pt x="12014" y="10418"/>
                      </a:cubicBezTo>
                      <a:lnTo>
                        <a:pt x="775" y="10418"/>
                      </a:lnTo>
                      <a:cubicBezTo>
                        <a:pt x="561" y="10418"/>
                        <a:pt x="358" y="10239"/>
                        <a:pt x="358" y="10001"/>
                      </a:cubicBezTo>
                      <a:lnTo>
                        <a:pt x="358" y="774"/>
                      </a:lnTo>
                      <a:cubicBezTo>
                        <a:pt x="358" y="548"/>
                        <a:pt x="537" y="357"/>
                        <a:pt x="775" y="357"/>
                      </a:cubicBezTo>
                      <a:lnTo>
                        <a:pt x="3859" y="357"/>
                      </a:lnTo>
                      <a:cubicBezTo>
                        <a:pt x="4025" y="357"/>
                        <a:pt x="4168" y="417"/>
                        <a:pt x="4287" y="536"/>
                      </a:cubicBezTo>
                      <a:lnTo>
                        <a:pt x="5085" y="1322"/>
                      </a:lnTo>
                      <a:cubicBezTo>
                        <a:pt x="5228" y="1465"/>
                        <a:pt x="5418" y="1560"/>
                        <a:pt x="5645" y="1560"/>
                      </a:cubicBezTo>
                      <a:lnTo>
                        <a:pt x="6942" y="1560"/>
                      </a:lnTo>
                      <a:cubicBezTo>
                        <a:pt x="7014" y="1560"/>
                        <a:pt x="7085" y="1512"/>
                        <a:pt x="7121" y="1441"/>
                      </a:cubicBezTo>
                      <a:cubicBezTo>
                        <a:pt x="7145" y="1369"/>
                        <a:pt x="7133" y="1286"/>
                        <a:pt x="7073" y="1226"/>
                      </a:cubicBezTo>
                      <a:lnTo>
                        <a:pt x="6192" y="357"/>
                      </a:lnTo>
                      <a:close/>
                      <a:moveTo>
                        <a:pt x="799" y="0"/>
                      </a:moveTo>
                      <a:cubicBezTo>
                        <a:pt x="358" y="0"/>
                        <a:pt x="1" y="345"/>
                        <a:pt x="1" y="786"/>
                      </a:cubicBezTo>
                      <a:lnTo>
                        <a:pt x="1" y="10013"/>
                      </a:lnTo>
                      <a:cubicBezTo>
                        <a:pt x="1" y="10442"/>
                        <a:pt x="358" y="10799"/>
                        <a:pt x="799" y="10799"/>
                      </a:cubicBezTo>
                      <a:lnTo>
                        <a:pt x="12026" y="10799"/>
                      </a:lnTo>
                      <a:cubicBezTo>
                        <a:pt x="12467" y="10799"/>
                        <a:pt x="12824" y="10442"/>
                        <a:pt x="12824" y="10013"/>
                      </a:cubicBezTo>
                      <a:lnTo>
                        <a:pt x="12824" y="1988"/>
                      </a:lnTo>
                      <a:cubicBezTo>
                        <a:pt x="12824" y="1524"/>
                        <a:pt x="12467" y="1191"/>
                        <a:pt x="12026" y="1191"/>
                      </a:cubicBezTo>
                      <a:lnTo>
                        <a:pt x="8490" y="1191"/>
                      </a:lnTo>
                      <a:lnTo>
                        <a:pt x="7585" y="274"/>
                      </a:lnTo>
                      <a:cubicBezTo>
                        <a:pt x="7383" y="83"/>
                        <a:pt x="7145" y="0"/>
                        <a:pt x="68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3446;p78">
                  <a:extLst>
                    <a:ext uri="{FF2B5EF4-FFF2-40B4-BE49-F238E27FC236}">
                      <a16:creationId xmlns:a16="http://schemas.microsoft.com/office/drawing/2014/main" id="{2E9BBC4D-7A82-5F51-9BF2-E1DB762A7170}"/>
                    </a:ext>
                  </a:extLst>
                </p:cNvPr>
                <p:cNvSpPr/>
                <p:nvPr/>
              </p:nvSpPr>
              <p:spPr>
                <a:xfrm>
                  <a:off x="2292737" y="3477220"/>
                  <a:ext cx="164898" cy="164866"/>
                </a:xfrm>
                <a:custGeom>
                  <a:avLst/>
                  <a:gdLst/>
                  <a:ahLst/>
                  <a:cxnLst/>
                  <a:rect l="l" t="t" r="r" b="b"/>
                  <a:pathLst>
                    <a:path w="5181" h="5180" extrusionOk="0">
                      <a:moveTo>
                        <a:pt x="2799" y="1382"/>
                      </a:moveTo>
                      <a:cubicBezTo>
                        <a:pt x="3025" y="1382"/>
                        <a:pt x="3216" y="1560"/>
                        <a:pt x="3216" y="1798"/>
                      </a:cubicBezTo>
                      <a:lnTo>
                        <a:pt x="3216" y="2203"/>
                      </a:lnTo>
                      <a:cubicBezTo>
                        <a:pt x="3204" y="2525"/>
                        <a:pt x="2942" y="2810"/>
                        <a:pt x="2597" y="2810"/>
                      </a:cubicBezTo>
                      <a:cubicBezTo>
                        <a:pt x="2251" y="2810"/>
                        <a:pt x="1977" y="2525"/>
                        <a:pt x="1977" y="2203"/>
                      </a:cubicBezTo>
                      <a:lnTo>
                        <a:pt x="1977" y="1798"/>
                      </a:lnTo>
                      <a:cubicBezTo>
                        <a:pt x="1977" y="1572"/>
                        <a:pt x="2156" y="1382"/>
                        <a:pt x="2406" y="1382"/>
                      </a:cubicBezTo>
                      <a:close/>
                      <a:moveTo>
                        <a:pt x="2799" y="3156"/>
                      </a:moveTo>
                      <a:lnTo>
                        <a:pt x="2799" y="3275"/>
                      </a:lnTo>
                      <a:cubicBezTo>
                        <a:pt x="2799" y="3346"/>
                        <a:pt x="2835" y="3406"/>
                        <a:pt x="2858" y="3465"/>
                      </a:cubicBezTo>
                      <a:lnTo>
                        <a:pt x="2608" y="3715"/>
                      </a:lnTo>
                      <a:lnTo>
                        <a:pt x="2573" y="3715"/>
                      </a:lnTo>
                      <a:lnTo>
                        <a:pt x="2323" y="3465"/>
                      </a:lnTo>
                      <a:cubicBezTo>
                        <a:pt x="2358" y="3406"/>
                        <a:pt x="2382" y="3346"/>
                        <a:pt x="2382" y="3275"/>
                      </a:cubicBezTo>
                      <a:lnTo>
                        <a:pt x="2382" y="3156"/>
                      </a:lnTo>
                      <a:cubicBezTo>
                        <a:pt x="2454" y="3167"/>
                        <a:pt x="2513" y="3179"/>
                        <a:pt x="2597" y="3179"/>
                      </a:cubicBezTo>
                      <a:cubicBezTo>
                        <a:pt x="2668" y="3179"/>
                        <a:pt x="2739" y="3167"/>
                        <a:pt x="2799" y="3156"/>
                      </a:cubicBezTo>
                      <a:close/>
                      <a:moveTo>
                        <a:pt x="2573" y="381"/>
                      </a:moveTo>
                      <a:cubicBezTo>
                        <a:pt x="3799" y="381"/>
                        <a:pt x="4799" y="1382"/>
                        <a:pt x="4799" y="2596"/>
                      </a:cubicBezTo>
                      <a:cubicBezTo>
                        <a:pt x="4811" y="3287"/>
                        <a:pt x="4490" y="3906"/>
                        <a:pt x="3978" y="4322"/>
                      </a:cubicBezTo>
                      <a:lnTo>
                        <a:pt x="3978" y="4049"/>
                      </a:lnTo>
                      <a:cubicBezTo>
                        <a:pt x="3978" y="3822"/>
                        <a:pt x="3859" y="3608"/>
                        <a:pt x="3656" y="3525"/>
                      </a:cubicBezTo>
                      <a:lnTo>
                        <a:pt x="3180" y="3287"/>
                      </a:lnTo>
                      <a:lnTo>
                        <a:pt x="3180" y="3275"/>
                      </a:lnTo>
                      <a:lnTo>
                        <a:pt x="3180" y="2989"/>
                      </a:lnTo>
                      <a:cubicBezTo>
                        <a:pt x="3418" y="2810"/>
                        <a:pt x="3573" y="2513"/>
                        <a:pt x="3573" y="2203"/>
                      </a:cubicBezTo>
                      <a:lnTo>
                        <a:pt x="3573" y="1798"/>
                      </a:lnTo>
                      <a:cubicBezTo>
                        <a:pt x="3573" y="1370"/>
                        <a:pt x="3216" y="1012"/>
                        <a:pt x="2787" y="1012"/>
                      </a:cubicBezTo>
                      <a:lnTo>
                        <a:pt x="2382" y="1012"/>
                      </a:lnTo>
                      <a:cubicBezTo>
                        <a:pt x="1954" y="1012"/>
                        <a:pt x="1596" y="1370"/>
                        <a:pt x="1596" y="1798"/>
                      </a:cubicBezTo>
                      <a:lnTo>
                        <a:pt x="1596" y="2203"/>
                      </a:lnTo>
                      <a:cubicBezTo>
                        <a:pt x="1596" y="2525"/>
                        <a:pt x="1763" y="2810"/>
                        <a:pt x="2001" y="2989"/>
                      </a:cubicBezTo>
                      <a:lnTo>
                        <a:pt x="2001" y="3275"/>
                      </a:lnTo>
                      <a:lnTo>
                        <a:pt x="2001" y="3287"/>
                      </a:lnTo>
                      <a:lnTo>
                        <a:pt x="1525" y="3525"/>
                      </a:lnTo>
                      <a:cubicBezTo>
                        <a:pt x="1334" y="3632"/>
                        <a:pt x="1192" y="3822"/>
                        <a:pt x="1192" y="4049"/>
                      </a:cubicBezTo>
                      <a:lnTo>
                        <a:pt x="1192" y="4322"/>
                      </a:lnTo>
                      <a:cubicBezTo>
                        <a:pt x="692" y="3918"/>
                        <a:pt x="358" y="3298"/>
                        <a:pt x="358" y="2596"/>
                      </a:cubicBezTo>
                      <a:cubicBezTo>
                        <a:pt x="358" y="1382"/>
                        <a:pt x="1358" y="381"/>
                        <a:pt x="2573" y="381"/>
                      </a:cubicBezTo>
                      <a:close/>
                      <a:moveTo>
                        <a:pt x="3156" y="3691"/>
                      </a:moveTo>
                      <a:lnTo>
                        <a:pt x="3490" y="3846"/>
                      </a:lnTo>
                      <a:cubicBezTo>
                        <a:pt x="3561" y="3882"/>
                        <a:pt x="3609" y="3953"/>
                        <a:pt x="3609" y="4049"/>
                      </a:cubicBezTo>
                      <a:lnTo>
                        <a:pt x="3609" y="4560"/>
                      </a:lnTo>
                      <a:cubicBezTo>
                        <a:pt x="3311" y="4727"/>
                        <a:pt x="2954" y="4822"/>
                        <a:pt x="2597" y="4822"/>
                      </a:cubicBezTo>
                      <a:cubicBezTo>
                        <a:pt x="2227" y="4822"/>
                        <a:pt x="1882" y="4727"/>
                        <a:pt x="1585" y="4560"/>
                      </a:cubicBezTo>
                      <a:lnTo>
                        <a:pt x="1585" y="4049"/>
                      </a:lnTo>
                      <a:cubicBezTo>
                        <a:pt x="1585" y="3965"/>
                        <a:pt x="1632" y="3894"/>
                        <a:pt x="1704" y="3846"/>
                      </a:cubicBezTo>
                      <a:lnTo>
                        <a:pt x="2025" y="3691"/>
                      </a:lnTo>
                      <a:lnTo>
                        <a:pt x="2323" y="3989"/>
                      </a:lnTo>
                      <a:cubicBezTo>
                        <a:pt x="2406" y="4060"/>
                        <a:pt x="2489" y="4108"/>
                        <a:pt x="2597" y="4108"/>
                      </a:cubicBezTo>
                      <a:cubicBezTo>
                        <a:pt x="2704" y="4108"/>
                        <a:pt x="2799" y="4060"/>
                        <a:pt x="2858" y="3989"/>
                      </a:cubicBezTo>
                      <a:lnTo>
                        <a:pt x="3156" y="3691"/>
                      </a:lnTo>
                      <a:close/>
                      <a:moveTo>
                        <a:pt x="2597" y="0"/>
                      </a:moveTo>
                      <a:cubicBezTo>
                        <a:pt x="1168" y="0"/>
                        <a:pt x="1" y="1155"/>
                        <a:pt x="1" y="2584"/>
                      </a:cubicBezTo>
                      <a:cubicBezTo>
                        <a:pt x="1" y="4013"/>
                        <a:pt x="1168" y="5180"/>
                        <a:pt x="2597" y="5180"/>
                      </a:cubicBezTo>
                      <a:cubicBezTo>
                        <a:pt x="4025" y="5180"/>
                        <a:pt x="5180" y="4013"/>
                        <a:pt x="5180" y="2584"/>
                      </a:cubicBezTo>
                      <a:cubicBezTo>
                        <a:pt x="5180" y="1155"/>
                        <a:pt x="4025" y="0"/>
                        <a:pt x="25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3447;p78">
                  <a:extLst>
                    <a:ext uri="{FF2B5EF4-FFF2-40B4-BE49-F238E27FC236}">
                      <a16:creationId xmlns:a16="http://schemas.microsoft.com/office/drawing/2014/main" id="{420F59BE-0FA5-F567-103F-48490FEEF546}"/>
                    </a:ext>
                  </a:extLst>
                </p:cNvPr>
                <p:cNvSpPr/>
                <p:nvPr/>
              </p:nvSpPr>
              <p:spPr>
                <a:xfrm>
                  <a:off x="2256358" y="3451503"/>
                  <a:ext cx="188769" cy="177311"/>
                </a:xfrm>
                <a:custGeom>
                  <a:avLst/>
                  <a:gdLst/>
                  <a:ahLst/>
                  <a:cxnLst/>
                  <a:rect l="l" t="t" r="r" b="b"/>
                  <a:pathLst>
                    <a:path w="5931" h="5571" extrusionOk="0">
                      <a:moveTo>
                        <a:pt x="3751" y="0"/>
                      </a:moveTo>
                      <a:cubicBezTo>
                        <a:pt x="2872" y="0"/>
                        <a:pt x="1994" y="341"/>
                        <a:pt x="1323" y="999"/>
                      </a:cubicBezTo>
                      <a:cubicBezTo>
                        <a:pt x="120" y="2201"/>
                        <a:pt x="1" y="4142"/>
                        <a:pt x="1049" y="5488"/>
                      </a:cubicBezTo>
                      <a:cubicBezTo>
                        <a:pt x="1073" y="5535"/>
                        <a:pt x="1132" y="5571"/>
                        <a:pt x="1192" y="5571"/>
                      </a:cubicBezTo>
                      <a:cubicBezTo>
                        <a:pt x="1239" y="5571"/>
                        <a:pt x="1263" y="5547"/>
                        <a:pt x="1311" y="5523"/>
                      </a:cubicBezTo>
                      <a:cubicBezTo>
                        <a:pt x="1382" y="5464"/>
                        <a:pt x="1406" y="5345"/>
                        <a:pt x="1346" y="5249"/>
                      </a:cubicBezTo>
                      <a:cubicBezTo>
                        <a:pt x="406" y="4047"/>
                        <a:pt x="525" y="2332"/>
                        <a:pt x="1596" y="1261"/>
                      </a:cubicBezTo>
                      <a:cubicBezTo>
                        <a:pt x="2181" y="676"/>
                        <a:pt x="2961" y="375"/>
                        <a:pt x="3742" y="375"/>
                      </a:cubicBezTo>
                      <a:cubicBezTo>
                        <a:pt x="4393" y="375"/>
                        <a:pt x="5044" y="584"/>
                        <a:pt x="5585" y="1011"/>
                      </a:cubicBezTo>
                      <a:cubicBezTo>
                        <a:pt x="5616" y="1037"/>
                        <a:pt x="5656" y="1049"/>
                        <a:pt x="5697" y="1049"/>
                      </a:cubicBezTo>
                      <a:cubicBezTo>
                        <a:pt x="5750" y="1049"/>
                        <a:pt x="5806" y="1028"/>
                        <a:pt x="5847" y="987"/>
                      </a:cubicBezTo>
                      <a:cubicBezTo>
                        <a:pt x="5930" y="904"/>
                        <a:pt x="5895" y="773"/>
                        <a:pt x="5823" y="713"/>
                      </a:cubicBezTo>
                      <a:cubicBezTo>
                        <a:pt x="5209" y="233"/>
                        <a:pt x="4479" y="0"/>
                        <a:pt x="37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3448;p78">
                  <a:extLst>
                    <a:ext uri="{FF2B5EF4-FFF2-40B4-BE49-F238E27FC236}">
                      <a16:creationId xmlns:a16="http://schemas.microsoft.com/office/drawing/2014/main" id="{8ABB1F05-02DC-BEFD-6D4C-28A9BC653BD3}"/>
                    </a:ext>
                  </a:extLst>
                </p:cNvPr>
                <p:cNvSpPr/>
                <p:nvPr/>
              </p:nvSpPr>
              <p:spPr>
                <a:xfrm>
                  <a:off x="2305245" y="3491160"/>
                  <a:ext cx="189151" cy="176706"/>
                </a:xfrm>
                <a:custGeom>
                  <a:avLst/>
                  <a:gdLst/>
                  <a:ahLst/>
                  <a:cxnLst/>
                  <a:rect l="l" t="t" r="r" b="b"/>
                  <a:pathLst>
                    <a:path w="5943" h="5552" extrusionOk="0">
                      <a:moveTo>
                        <a:pt x="4739" y="1"/>
                      </a:moveTo>
                      <a:cubicBezTo>
                        <a:pt x="4695" y="1"/>
                        <a:pt x="4650" y="13"/>
                        <a:pt x="4609" y="39"/>
                      </a:cubicBezTo>
                      <a:cubicBezTo>
                        <a:pt x="4537" y="98"/>
                        <a:pt x="4525" y="217"/>
                        <a:pt x="4585" y="301"/>
                      </a:cubicBezTo>
                      <a:cubicBezTo>
                        <a:pt x="5513" y="1503"/>
                        <a:pt x="5406" y="3218"/>
                        <a:pt x="4335" y="4289"/>
                      </a:cubicBezTo>
                      <a:cubicBezTo>
                        <a:pt x="3750" y="4874"/>
                        <a:pt x="2970" y="5175"/>
                        <a:pt x="2189" y="5175"/>
                      </a:cubicBezTo>
                      <a:cubicBezTo>
                        <a:pt x="1538" y="5175"/>
                        <a:pt x="887" y="4966"/>
                        <a:pt x="346" y="4539"/>
                      </a:cubicBezTo>
                      <a:cubicBezTo>
                        <a:pt x="314" y="4516"/>
                        <a:pt x="276" y="4505"/>
                        <a:pt x="237" y="4505"/>
                      </a:cubicBezTo>
                      <a:cubicBezTo>
                        <a:pt x="177" y="4505"/>
                        <a:pt x="116" y="4531"/>
                        <a:pt x="72" y="4575"/>
                      </a:cubicBezTo>
                      <a:cubicBezTo>
                        <a:pt x="1" y="4646"/>
                        <a:pt x="25" y="4765"/>
                        <a:pt x="96" y="4837"/>
                      </a:cubicBezTo>
                      <a:cubicBezTo>
                        <a:pt x="715" y="5313"/>
                        <a:pt x="1453" y="5551"/>
                        <a:pt x="2180" y="5551"/>
                      </a:cubicBezTo>
                      <a:cubicBezTo>
                        <a:pt x="3061" y="5551"/>
                        <a:pt x="3930" y="5218"/>
                        <a:pt x="4597" y="4551"/>
                      </a:cubicBezTo>
                      <a:cubicBezTo>
                        <a:pt x="5823" y="3349"/>
                        <a:pt x="5942" y="1420"/>
                        <a:pt x="4882" y="62"/>
                      </a:cubicBezTo>
                      <a:cubicBezTo>
                        <a:pt x="4849" y="22"/>
                        <a:pt x="4796" y="1"/>
                        <a:pt x="4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TextBox 81">
              <a:extLst>
                <a:ext uri="{FF2B5EF4-FFF2-40B4-BE49-F238E27FC236}">
                  <a16:creationId xmlns:a16="http://schemas.microsoft.com/office/drawing/2014/main" id="{6357A76A-8636-FD40-DF68-3CDE9C9C60CA}"/>
                </a:ext>
              </a:extLst>
            </p:cNvPr>
            <p:cNvSpPr txBox="1"/>
            <p:nvPr/>
          </p:nvSpPr>
          <p:spPr>
            <a:xfrm>
              <a:off x="692981" y="3949125"/>
              <a:ext cx="3284656"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Giải quyết vấn nạn giả mạo </a:t>
              </a:r>
            </a:p>
          </p:txBody>
        </p:sp>
      </p:grpSp>
      <p:grpSp>
        <p:nvGrpSpPr>
          <p:cNvPr id="61" name="Group 60">
            <a:extLst>
              <a:ext uri="{FF2B5EF4-FFF2-40B4-BE49-F238E27FC236}">
                <a16:creationId xmlns:a16="http://schemas.microsoft.com/office/drawing/2014/main" id="{54A58470-4D59-F055-6C8A-61FC19ABBA0B}"/>
              </a:ext>
            </a:extLst>
          </p:cNvPr>
          <p:cNvGrpSpPr/>
          <p:nvPr/>
        </p:nvGrpSpPr>
        <p:grpSpPr>
          <a:xfrm>
            <a:off x="2314292" y="4751096"/>
            <a:ext cx="3180157" cy="1207646"/>
            <a:chOff x="797480" y="4832710"/>
            <a:chExt cx="3180157" cy="1207646"/>
          </a:xfrm>
        </p:grpSpPr>
        <p:sp>
          <p:nvSpPr>
            <p:cNvPr id="86" name="TextBox 85">
              <a:extLst>
                <a:ext uri="{FF2B5EF4-FFF2-40B4-BE49-F238E27FC236}">
                  <a16:creationId xmlns:a16="http://schemas.microsoft.com/office/drawing/2014/main" id="{DB4532BE-306E-6B88-D262-AEE8244FC7BE}"/>
                </a:ext>
              </a:extLst>
            </p:cNvPr>
            <p:cNvSpPr txBox="1"/>
            <p:nvPr/>
          </p:nvSpPr>
          <p:spPr>
            <a:xfrm>
              <a:off x="797480" y="5619728"/>
              <a:ext cx="3180157"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Tiết kiệm chi phí vận hành </a:t>
              </a:r>
              <a:endParaRPr lang="en-US" sz="1600" dirty="0">
                <a:latin typeface="Roboto" panose="02000000000000000000" pitchFamily="2" charset="0"/>
                <a:ea typeface="Roboto" panose="02000000000000000000" pitchFamily="2" charset="0"/>
                <a:cs typeface="Roboto" panose="02000000000000000000" pitchFamily="2" charset="0"/>
              </a:endParaRPr>
            </a:p>
          </p:txBody>
        </p:sp>
        <p:grpSp>
          <p:nvGrpSpPr>
            <p:cNvPr id="2" name="Group 1">
              <a:extLst>
                <a:ext uri="{FF2B5EF4-FFF2-40B4-BE49-F238E27FC236}">
                  <a16:creationId xmlns:a16="http://schemas.microsoft.com/office/drawing/2014/main" id="{E40CE9B8-E6C4-8F9C-9D1A-301DE1C05A24}"/>
                </a:ext>
              </a:extLst>
            </p:cNvPr>
            <p:cNvGrpSpPr/>
            <p:nvPr/>
          </p:nvGrpSpPr>
          <p:grpSpPr>
            <a:xfrm>
              <a:off x="1828994" y="4832710"/>
              <a:ext cx="640080" cy="640080"/>
              <a:chOff x="5471808" y="1465635"/>
              <a:chExt cx="943583" cy="943583"/>
            </a:xfrm>
          </p:grpSpPr>
          <p:sp>
            <p:nvSpPr>
              <p:cNvPr id="3" name="Oval 2">
                <a:extLst>
                  <a:ext uri="{FF2B5EF4-FFF2-40B4-BE49-F238E27FC236}">
                    <a16:creationId xmlns:a16="http://schemas.microsoft.com/office/drawing/2014/main" id="{A7A25DF0-75BF-C04F-3177-B4F4322E42C5}"/>
                  </a:ext>
                </a:extLst>
              </p:cNvPr>
              <p:cNvSpPr/>
              <p:nvPr/>
            </p:nvSpPr>
            <p:spPr>
              <a:xfrm>
                <a:off x="5471808" y="1465635"/>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oogle Shape;12220;p76">
                <a:extLst>
                  <a:ext uri="{FF2B5EF4-FFF2-40B4-BE49-F238E27FC236}">
                    <a16:creationId xmlns:a16="http://schemas.microsoft.com/office/drawing/2014/main" id="{CEC178BE-9205-9DA5-635C-44EC9EE11D8D}"/>
                  </a:ext>
                </a:extLst>
              </p:cNvPr>
              <p:cNvGrpSpPr/>
              <p:nvPr/>
            </p:nvGrpSpPr>
            <p:grpSpPr>
              <a:xfrm>
                <a:off x="5713167" y="1713419"/>
                <a:ext cx="460863" cy="439257"/>
                <a:chOff x="6870193" y="2295620"/>
                <a:chExt cx="360356" cy="343462"/>
              </a:xfrm>
              <a:solidFill>
                <a:schemeClr val="bg1"/>
              </a:solidFill>
            </p:grpSpPr>
            <p:sp>
              <p:nvSpPr>
                <p:cNvPr id="34" name="Google Shape;12221;p76">
                  <a:extLst>
                    <a:ext uri="{FF2B5EF4-FFF2-40B4-BE49-F238E27FC236}">
                      <a16:creationId xmlns:a16="http://schemas.microsoft.com/office/drawing/2014/main" id="{0F905316-9775-08B6-03D6-B4974340DA77}"/>
                    </a:ext>
                  </a:extLst>
                </p:cNvPr>
                <p:cNvSpPr/>
                <p:nvPr/>
              </p:nvSpPr>
              <p:spPr>
                <a:xfrm>
                  <a:off x="6870193" y="2295620"/>
                  <a:ext cx="360356" cy="34346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222;p76">
                  <a:extLst>
                    <a:ext uri="{FF2B5EF4-FFF2-40B4-BE49-F238E27FC236}">
                      <a16:creationId xmlns:a16="http://schemas.microsoft.com/office/drawing/2014/main" id="{6C5FFFC4-9BF9-22DE-83D2-CB4D8D029714}"/>
                    </a:ext>
                  </a:extLst>
                </p:cNvPr>
                <p:cNvSpPr/>
                <p:nvPr/>
              </p:nvSpPr>
              <p:spPr>
                <a:xfrm>
                  <a:off x="6920842" y="2577064"/>
                  <a:ext cx="36709" cy="3667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32" name="Group 31">
            <a:extLst>
              <a:ext uri="{FF2B5EF4-FFF2-40B4-BE49-F238E27FC236}">
                <a16:creationId xmlns:a16="http://schemas.microsoft.com/office/drawing/2014/main" id="{7B088B2D-833C-D758-D828-52648140739E}"/>
              </a:ext>
            </a:extLst>
          </p:cNvPr>
          <p:cNvGrpSpPr/>
          <p:nvPr/>
        </p:nvGrpSpPr>
        <p:grpSpPr>
          <a:xfrm>
            <a:off x="6517374" y="3068771"/>
            <a:ext cx="3785510" cy="1224070"/>
            <a:chOff x="5482381" y="3145683"/>
            <a:chExt cx="3785510" cy="1224070"/>
          </a:xfrm>
        </p:grpSpPr>
        <p:sp>
          <p:nvSpPr>
            <p:cNvPr id="84" name="TextBox 83">
              <a:extLst>
                <a:ext uri="{FF2B5EF4-FFF2-40B4-BE49-F238E27FC236}">
                  <a16:creationId xmlns:a16="http://schemas.microsoft.com/office/drawing/2014/main" id="{02A026B9-2E7E-727D-CFF1-6752A05FBE01}"/>
                </a:ext>
              </a:extLst>
            </p:cNvPr>
            <p:cNvSpPr txBox="1"/>
            <p:nvPr/>
          </p:nvSpPr>
          <p:spPr>
            <a:xfrm>
              <a:off x="5482381" y="3949125"/>
              <a:ext cx="3785510"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Minh bạch trong xác thực thông tin</a:t>
              </a:r>
            </a:p>
          </p:txBody>
        </p:sp>
        <p:grpSp>
          <p:nvGrpSpPr>
            <p:cNvPr id="36" name="Group 35">
              <a:extLst>
                <a:ext uri="{FF2B5EF4-FFF2-40B4-BE49-F238E27FC236}">
                  <a16:creationId xmlns:a16="http://schemas.microsoft.com/office/drawing/2014/main" id="{770F5147-908C-D619-6755-DCC0A289DB96}"/>
                </a:ext>
              </a:extLst>
            </p:cNvPr>
            <p:cNvGrpSpPr/>
            <p:nvPr/>
          </p:nvGrpSpPr>
          <p:grpSpPr>
            <a:xfrm>
              <a:off x="7099715" y="3145683"/>
              <a:ext cx="640080" cy="640080"/>
              <a:chOff x="624192" y="4357991"/>
              <a:chExt cx="943583" cy="943583"/>
            </a:xfrm>
          </p:grpSpPr>
          <p:sp>
            <p:nvSpPr>
              <p:cNvPr id="37" name="Oval 36">
                <a:extLst>
                  <a:ext uri="{FF2B5EF4-FFF2-40B4-BE49-F238E27FC236}">
                    <a16:creationId xmlns:a16="http://schemas.microsoft.com/office/drawing/2014/main" id="{7078D3B9-FB59-8033-2581-E1B8D068DD23}"/>
                  </a:ext>
                </a:extLst>
              </p:cNvPr>
              <p:cNvSpPr/>
              <p:nvPr/>
            </p:nvSpPr>
            <p:spPr>
              <a:xfrm>
                <a:off x="624192" y="4357991"/>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oogle Shape;13444;p78">
                <a:extLst>
                  <a:ext uri="{FF2B5EF4-FFF2-40B4-BE49-F238E27FC236}">
                    <a16:creationId xmlns:a16="http://schemas.microsoft.com/office/drawing/2014/main" id="{260BCE59-9C7B-7975-76A8-7B99C945DFEE}"/>
                  </a:ext>
                </a:extLst>
              </p:cNvPr>
              <p:cNvGrpSpPr/>
              <p:nvPr/>
            </p:nvGrpSpPr>
            <p:grpSpPr>
              <a:xfrm>
                <a:off x="799934" y="4580459"/>
                <a:ext cx="592097" cy="498646"/>
                <a:chOff x="2171474" y="3369229"/>
                <a:chExt cx="408156" cy="343737"/>
              </a:xfrm>
              <a:solidFill>
                <a:schemeClr val="bg1"/>
              </a:solidFill>
            </p:grpSpPr>
            <p:sp>
              <p:nvSpPr>
                <p:cNvPr id="88" name="Google Shape;13445;p78">
                  <a:extLst>
                    <a:ext uri="{FF2B5EF4-FFF2-40B4-BE49-F238E27FC236}">
                      <a16:creationId xmlns:a16="http://schemas.microsoft.com/office/drawing/2014/main" id="{21C15BBB-A58B-45F8-3AD3-108DDBD89418}"/>
                    </a:ext>
                  </a:extLst>
                </p:cNvPr>
                <p:cNvSpPr/>
                <p:nvPr/>
              </p:nvSpPr>
              <p:spPr>
                <a:xfrm>
                  <a:off x="2171474" y="3369229"/>
                  <a:ext cx="408156" cy="343737"/>
                </a:xfrm>
                <a:custGeom>
                  <a:avLst/>
                  <a:gdLst/>
                  <a:ahLst/>
                  <a:cxnLst/>
                  <a:rect l="l" t="t" r="r" b="b"/>
                  <a:pathLst>
                    <a:path w="12824" h="10800" extrusionOk="0">
                      <a:moveTo>
                        <a:pt x="5395" y="345"/>
                      </a:moveTo>
                      <a:cubicBezTo>
                        <a:pt x="5561" y="345"/>
                        <a:pt x="5704" y="405"/>
                        <a:pt x="5823" y="536"/>
                      </a:cubicBezTo>
                      <a:lnTo>
                        <a:pt x="6478" y="1191"/>
                      </a:lnTo>
                      <a:lnTo>
                        <a:pt x="5645" y="1191"/>
                      </a:lnTo>
                      <a:cubicBezTo>
                        <a:pt x="5537" y="1191"/>
                        <a:pt x="5442" y="1143"/>
                        <a:pt x="5347" y="1072"/>
                      </a:cubicBezTo>
                      <a:lnTo>
                        <a:pt x="4633" y="357"/>
                      </a:lnTo>
                      <a:lnTo>
                        <a:pt x="5395" y="357"/>
                      </a:lnTo>
                      <a:lnTo>
                        <a:pt x="5395" y="345"/>
                      </a:lnTo>
                      <a:close/>
                      <a:moveTo>
                        <a:pt x="6883" y="357"/>
                      </a:moveTo>
                      <a:cubicBezTo>
                        <a:pt x="7049" y="357"/>
                        <a:pt x="7192" y="417"/>
                        <a:pt x="7311" y="536"/>
                      </a:cubicBezTo>
                      <a:lnTo>
                        <a:pt x="7966" y="1191"/>
                      </a:lnTo>
                      <a:lnTo>
                        <a:pt x="7823" y="1191"/>
                      </a:lnTo>
                      <a:cubicBezTo>
                        <a:pt x="7716" y="1191"/>
                        <a:pt x="7621" y="1274"/>
                        <a:pt x="7621" y="1381"/>
                      </a:cubicBezTo>
                      <a:cubicBezTo>
                        <a:pt x="7621" y="1488"/>
                        <a:pt x="7716" y="1572"/>
                        <a:pt x="7823" y="1572"/>
                      </a:cubicBezTo>
                      <a:lnTo>
                        <a:pt x="12026" y="1572"/>
                      </a:lnTo>
                      <a:cubicBezTo>
                        <a:pt x="12253" y="1572"/>
                        <a:pt x="12443" y="1750"/>
                        <a:pt x="12443" y="1988"/>
                      </a:cubicBezTo>
                      <a:lnTo>
                        <a:pt x="12431" y="10001"/>
                      </a:lnTo>
                      <a:cubicBezTo>
                        <a:pt x="12431" y="10216"/>
                        <a:pt x="12253" y="10418"/>
                        <a:pt x="12014" y="10418"/>
                      </a:cubicBezTo>
                      <a:lnTo>
                        <a:pt x="775" y="10418"/>
                      </a:lnTo>
                      <a:cubicBezTo>
                        <a:pt x="561" y="10418"/>
                        <a:pt x="358" y="10239"/>
                        <a:pt x="358" y="10001"/>
                      </a:cubicBezTo>
                      <a:lnTo>
                        <a:pt x="358" y="774"/>
                      </a:lnTo>
                      <a:cubicBezTo>
                        <a:pt x="358" y="548"/>
                        <a:pt x="537" y="357"/>
                        <a:pt x="775" y="357"/>
                      </a:cubicBezTo>
                      <a:lnTo>
                        <a:pt x="3859" y="357"/>
                      </a:lnTo>
                      <a:cubicBezTo>
                        <a:pt x="4025" y="357"/>
                        <a:pt x="4168" y="417"/>
                        <a:pt x="4287" y="536"/>
                      </a:cubicBezTo>
                      <a:lnTo>
                        <a:pt x="5085" y="1322"/>
                      </a:lnTo>
                      <a:cubicBezTo>
                        <a:pt x="5228" y="1465"/>
                        <a:pt x="5418" y="1560"/>
                        <a:pt x="5645" y="1560"/>
                      </a:cubicBezTo>
                      <a:lnTo>
                        <a:pt x="6942" y="1560"/>
                      </a:lnTo>
                      <a:cubicBezTo>
                        <a:pt x="7014" y="1560"/>
                        <a:pt x="7085" y="1512"/>
                        <a:pt x="7121" y="1441"/>
                      </a:cubicBezTo>
                      <a:cubicBezTo>
                        <a:pt x="7145" y="1369"/>
                        <a:pt x="7133" y="1286"/>
                        <a:pt x="7073" y="1226"/>
                      </a:cubicBezTo>
                      <a:lnTo>
                        <a:pt x="6192" y="357"/>
                      </a:lnTo>
                      <a:close/>
                      <a:moveTo>
                        <a:pt x="799" y="0"/>
                      </a:moveTo>
                      <a:cubicBezTo>
                        <a:pt x="358" y="0"/>
                        <a:pt x="1" y="345"/>
                        <a:pt x="1" y="786"/>
                      </a:cubicBezTo>
                      <a:lnTo>
                        <a:pt x="1" y="10013"/>
                      </a:lnTo>
                      <a:cubicBezTo>
                        <a:pt x="1" y="10442"/>
                        <a:pt x="358" y="10799"/>
                        <a:pt x="799" y="10799"/>
                      </a:cubicBezTo>
                      <a:lnTo>
                        <a:pt x="12026" y="10799"/>
                      </a:lnTo>
                      <a:cubicBezTo>
                        <a:pt x="12467" y="10799"/>
                        <a:pt x="12824" y="10442"/>
                        <a:pt x="12824" y="10013"/>
                      </a:cubicBezTo>
                      <a:lnTo>
                        <a:pt x="12824" y="1988"/>
                      </a:lnTo>
                      <a:cubicBezTo>
                        <a:pt x="12824" y="1524"/>
                        <a:pt x="12467" y="1191"/>
                        <a:pt x="12026" y="1191"/>
                      </a:cubicBezTo>
                      <a:lnTo>
                        <a:pt x="8490" y="1191"/>
                      </a:lnTo>
                      <a:lnTo>
                        <a:pt x="7585" y="274"/>
                      </a:lnTo>
                      <a:cubicBezTo>
                        <a:pt x="7383" y="83"/>
                        <a:pt x="7145" y="0"/>
                        <a:pt x="68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3446;p78">
                  <a:extLst>
                    <a:ext uri="{FF2B5EF4-FFF2-40B4-BE49-F238E27FC236}">
                      <a16:creationId xmlns:a16="http://schemas.microsoft.com/office/drawing/2014/main" id="{5B5F2901-E92E-A8A9-1826-6855104049AF}"/>
                    </a:ext>
                  </a:extLst>
                </p:cNvPr>
                <p:cNvSpPr/>
                <p:nvPr/>
              </p:nvSpPr>
              <p:spPr>
                <a:xfrm>
                  <a:off x="2292737" y="3477220"/>
                  <a:ext cx="164898" cy="164866"/>
                </a:xfrm>
                <a:custGeom>
                  <a:avLst/>
                  <a:gdLst/>
                  <a:ahLst/>
                  <a:cxnLst/>
                  <a:rect l="l" t="t" r="r" b="b"/>
                  <a:pathLst>
                    <a:path w="5181" h="5180" extrusionOk="0">
                      <a:moveTo>
                        <a:pt x="2799" y="1382"/>
                      </a:moveTo>
                      <a:cubicBezTo>
                        <a:pt x="3025" y="1382"/>
                        <a:pt x="3216" y="1560"/>
                        <a:pt x="3216" y="1798"/>
                      </a:cubicBezTo>
                      <a:lnTo>
                        <a:pt x="3216" y="2203"/>
                      </a:lnTo>
                      <a:cubicBezTo>
                        <a:pt x="3204" y="2525"/>
                        <a:pt x="2942" y="2810"/>
                        <a:pt x="2597" y="2810"/>
                      </a:cubicBezTo>
                      <a:cubicBezTo>
                        <a:pt x="2251" y="2810"/>
                        <a:pt x="1977" y="2525"/>
                        <a:pt x="1977" y="2203"/>
                      </a:cubicBezTo>
                      <a:lnTo>
                        <a:pt x="1977" y="1798"/>
                      </a:lnTo>
                      <a:cubicBezTo>
                        <a:pt x="1977" y="1572"/>
                        <a:pt x="2156" y="1382"/>
                        <a:pt x="2406" y="1382"/>
                      </a:cubicBezTo>
                      <a:close/>
                      <a:moveTo>
                        <a:pt x="2799" y="3156"/>
                      </a:moveTo>
                      <a:lnTo>
                        <a:pt x="2799" y="3275"/>
                      </a:lnTo>
                      <a:cubicBezTo>
                        <a:pt x="2799" y="3346"/>
                        <a:pt x="2835" y="3406"/>
                        <a:pt x="2858" y="3465"/>
                      </a:cubicBezTo>
                      <a:lnTo>
                        <a:pt x="2608" y="3715"/>
                      </a:lnTo>
                      <a:lnTo>
                        <a:pt x="2573" y="3715"/>
                      </a:lnTo>
                      <a:lnTo>
                        <a:pt x="2323" y="3465"/>
                      </a:lnTo>
                      <a:cubicBezTo>
                        <a:pt x="2358" y="3406"/>
                        <a:pt x="2382" y="3346"/>
                        <a:pt x="2382" y="3275"/>
                      </a:cubicBezTo>
                      <a:lnTo>
                        <a:pt x="2382" y="3156"/>
                      </a:lnTo>
                      <a:cubicBezTo>
                        <a:pt x="2454" y="3167"/>
                        <a:pt x="2513" y="3179"/>
                        <a:pt x="2597" y="3179"/>
                      </a:cubicBezTo>
                      <a:cubicBezTo>
                        <a:pt x="2668" y="3179"/>
                        <a:pt x="2739" y="3167"/>
                        <a:pt x="2799" y="3156"/>
                      </a:cubicBezTo>
                      <a:close/>
                      <a:moveTo>
                        <a:pt x="2573" y="381"/>
                      </a:moveTo>
                      <a:cubicBezTo>
                        <a:pt x="3799" y="381"/>
                        <a:pt x="4799" y="1382"/>
                        <a:pt x="4799" y="2596"/>
                      </a:cubicBezTo>
                      <a:cubicBezTo>
                        <a:pt x="4811" y="3287"/>
                        <a:pt x="4490" y="3906"/>
                        <a:pt x="3978" y="4322"/>
                      </a:cubicBezTo>
                      <a:lnTo>
                        <a:pt x="3978" y="4049"/>
                      </a:lnTo>
                      <a:cubicBezTo>
                        <a:pt x="3978" y="3822"/>
                        <a:pt x="3859" y="3608"/>
                        <a:pt x="3656" y="3525"/>
                      </a:cubicBezTo>
                      <a:lnTo>
                        <a:pt x="3180" y="3287"/>
                      </a:lnTo>
                      <a:lnTo>
                        <a:pt x="3180" y="3275"/>
                      </a:lnTo>
                      <a:lnTo>
                        <a:pt x="3180" y="2989"/>
                      </a:lnTo>
                      <a:cubicBezTo>
                        <a:pt x="3418" y="2810"/>
                        <a:pt x="3573" y="2513"/>
                        <a:pt x="3573" y="2203"/>
                      </a:cubicBezTo>
                      <a:lnTo>
                        <a:pt x="3573" y="1798"/>
                      </a:lnTo>
                      <a:cubicBezTo>
                        <a:pt x="3573" y="1370"/>
                        <a:pt x="3216" y="1012"/>
                        <a:pt x="2787" y="1012"/>
                      </a:cubicBezTo>
                      <a:lnTo>
                        <a:pt x="2382" y="1012"/>
                      </a:lnTo>
                      <a:cubicBezTo>
                        <a:pt x="1954" y="1012"/>
                        <a:pt x="1596" y="1370"/>
                        <a:pt x="1596" y="1798"/>
                      </a:cubicBezTo>
                      <a:lnTo>
                        <a:pt x="1596" y="2203"/>
                      </a:lnTo>
                      <a:cubicBezTo>
                        <a:pt x="1596" y="2525"/>
                        <a:pt x="1763" y="2810"/>
                        <a:pt x="2001" y="2989"/>
                      </a:cubicBezTo>
                      <a:lnTo>
                        <a:pt x="2001" y="3275"/>
                      </a:lnTo>
                      <a:lnTo>
                        <a:pt x="2001" y="3287"/>
                      </a:lnTo>
                      <a:lnTo>
                        <a:pt x="1525" y="3525"/>
                      </a:lnTo>
                      <a:cubicBezTo>
                        <a:pt x="1334" y="3632"/>
                        <a:pt x="1192" y="3822"/>
                        <a:pt x="1192" y="4049"/>
                      </a:cubicBezTo>
                      <a:lnTo>
                        <a:pt x="1192" y="4322"/>
                      </a:lnTo>
                      <a:cubicBezTo>
                        <a:pt x="692" y="3918"/>
                        <a:pt x="358" y="3298"/>
                        <a:pt x="358" y="2596"/>
                      </a:cubicBezTo>
                      <a:cubicBezTo>
                        <a:pt x="358" y="1382"/>
                        <a:pt x="1358" y="381"/>
                        <a:pt x="2573" y="381"/>
                      </a:cubicBezTo>
                      <a:close/>
                      <a:moveTo>
                        <a:pt x="3156" y="3691"/>
                      </a:moveTo>
                      <a:lnTo>
                        <a:pt x="3490" y="3846"/>
                      </a:lnTo>
                      <a:cubicBezTo>
                        <a:pt x="3561" y="3882"/>
                        <a:pt x="3609" y="3953"/>
                        <a:pt x="3609" y="4049"/>
                      </a:cubicBezTo>
                      <a:lnTo>
                        <a:pt x="3609" y="4560"/>
                      </a:lnTo>
                      <a:cubicBezTo>
                        <a:pt x="3311" y="4727"/>
                        <a:pt x="2954" y="4822"/>
                        <a:pt x="2597" y="4822"/>
                      </a:cubicBezTo>
                      <a:cubicBezTo>
                        <a:pt x="2227" y="4822"/>
                        <a:pt x="1882" y="4727"/>
                        <a:pt x="1585" y="4560"/>
                      </a:cubicBezTo>
                      <a:lnTo>
                        <a:pt x="1585" y="4049"/>
                      </a:lnTo>
                      <a:cubicBezTo>
                        <a:pt x="1585" y="3965"/>
                        <a:pt x="1632" y="3894"/>
                        <a:pt x="1704" y="3846"/>
                      </a:cubicBezTo>
                      <a:lnTo>
                        <a:pt x="2025" y="3691"/>
                      </a:lnTo>
                      <a:lnTo>
                        <a:pt x="2323" y="3989"/>
                      </a:lnTo>
                      <a:cubicBezTo>
                        <a:pt x="2406" y="4060"/>
                        <a:pt x="2489" y="4108"/>
                        <a:pt x="2597" y="4108"/>
                      </a:cubicBezTo>
                      <a:cubicBezTo>
                        <a:pt x="2704" y="4108"/>
                        <a:pt x="2799" y="4060"/>
                        <a:pt x="2858" y="3989"/>
                      </a:cubicBezTo>
                      <a:lnTo>
                        <a:pt x="3156" y="3691"/>
                      </a:lnTo>
                      <a:close/>
                      <a:moveTo>
                        <a:pt x="2597" y="0"/>
                      </a:moveTo>
                      <a:cubicBezTo>
                        <a:pt x="1168" y="0"/>
                        <a:pt x="1" y="1155"/>
                        <a:pt x="1" y="2584"/>
                      </a:cubicBezTo>
                      <a:cubicBezTo>
                        <a:pt x="1" y="4013"/>
                        <a:pt x="1168" y="5180"/>
                        <a:pt x="2597" y="5180"/>
                      </a:cubicBezTo>
                      <a:cubicBezTo>
                        <a:pt x="4025" y="5180"/>
                        <a:pt x="5180" y="4013"/>
                        <a:pt x="5180" y="2584"/>
                      </a:cubicBezTo>
                      <a:cubicBezTo>
                        <a:pt x="5180" y="1155"/>
                        <a:pt x="4025" y="0"/>
                        <a:pt x="25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3447;p78">
                  <a:extLst>
                    <a:ext uri="{FF2B5EF4-FFF2-40B4-BE49-F238E27FC236}">
                      <a16:creationId xmlns:a16="http://schemas.microsoft.com/office/drawing/2014/main" id="{E462B6AF-51DA-D530-F57D-66696D8719D8}"/>
                    </a:ext>
                  </a:extLst>
                </p:cNvPr>
                <p:cNvSpPr/>
                <p:nvPr/>
              </p:nvSpPr>
              <p:spPr>
                <a:xfrm>
                  <a:off x="2256358" y="3451503"/>
                  <a:ext cx="188769" cy="177311"/>
                </a:xfrm>
                <a:custGeom>
                  <a:avLst/>
                  <a:gdLst/>
                  <a:ahLst/>
                  <a:cxnLst/>
                  <a:rect l="l" t="t" r="r" b="b"/>
                  <a:pathLst>
                    <a:path w="5931" h="5571" extrusionOk="0">
                      <a:moveTo>
                        <a:pt x="3751" y="0"/>
                      </a:moveTo>
                      <a:cubicBezTo>
                        <a:pt x="2872" y="0"/>
                        <a:pt x="1994" y="341"/>
                        <a:pt x="1323" y="999"/>
                      </a:cubicBezTo>
                      <a:cubicBezTo>
                        <a:pt x="120" y="2201"/>
                        <a:pt x="1" y="4142"/>
                        <a:pt x="1049" y="5488"/>
                      </a:cubicBezTo>
                      <a:cubicBezTo>
                        <a:pt x="1073" y="5535"/>
                        <a:pt x="1132" y="5571"/>
                        <a:pt x="1192" y="5571"/>
                      </a:cubicBezTo>
                      <a:cubicBezTo>
                        <a:pt x="1239" y="5571"/>
                        <a:pt x="1263" y="5547"/>
                        <a:pt x="1311" y="5523"/>
                      </a:cubicBezTo>
                      <a:cubicBezTo>
                        <a:pt x="1382" y="5464"/>
                        <a:pt x="1406" y="5345"/>
                        <a:pt x="1346" y="5249"/>
                      </a:cubicBezTo>
                      <a:cubicBezTo>
                        <a:pt x="406" y="4047"/>
                        <a:pt x="525" y="2332"/>
                        <a:pt x="1596" y="1261"/>
                      </a:cubicBezTo>
                      <a:cubicBezTo>
                        <a:pt x="2181" y="676"/>
                        <a:pt x="2961" y="375"/>
                        <a:pt x="3742" y="375"/>
                      </a:cubicBezTo>
                      <a:cubicBezTo>
                        <a:pt x="4393" y="375"/>
                        <a:pt x="5044" y="584"/>
                        <a:pt x="5585" y="1011"/>
                      </a:cubicBezTo>
                      <a:cubicBezTo>
                        <a:pt x="5616" y="1037"/>
                        <a:pt x="5656" y="1049"/>
                        <a:pt x="5697" y="1049"/>
                      </a:cubicBezTo>
                      <a:cubicBezTo>
                        <a:pt x="5750" y="1049"/>
                        <a:pt x="5806" y="1028"/>
                        <a:pt x="5847" y="987"/>
                      </a:cubicBezTo>
                      <a:cubicBezTo>
                        <a:pt x="5930" y="904"/>
                        <a:pt x="5895" y="773"/>
                        <a:pt x="5823" y="713"/>
                      </a:cubicBezTo>
                      <a:cubicBezTo>
                        <a:pt x="5209" y="233"/>
                        <a:pt x="4479" y="0"/>
                        <a:pt x="37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3448;p78">
                  <a:extLst>
                    <a:ext uri="{FF2B5EF4-FFF2-40B4-BE49-F238E27FC236}">
                      <a16:creationId xmlns:a16="http://schemas.microsoft.com/office/drawing/2014/main" id="{859A263E-9C65-B11C-71DE-C8447DC7DF73}"/>
                    </a:ext>
                  </a:extLst>
                </p:cNvPr>
                <p:cNvSpPr/>
                <p:nvPr/>
              </p:nvSpPr>
              <p:spPr>
                <a:xfrm>
                  <a:off x="2305245" y="3491160"/>
                  <a:ext cx="189151" cy="176706"/>
                </a:xfrm>
                <a:custGeom>
                  <a:avLst/>
                  <a:gdLst/>
                  <a:ahLst/>
                  <a:cxnLst/>
                  <a:rect l="l" t="t" r="r" b="b"/>
                  <a:pathLst>
                    <a:path w="5943" h="5552" extrusionOk="0">
                      <a:moveTo>
                        <a:pt x="4739" y="1"/>
                      </a:moveTo>
                      <a:cubicBezTo>
                        <a:pt x="4695" y="1"/>
                        <a:pt x="4650" y="13"/>
                        <a:pt x="4609" y="39"/>
                      </a:cubicBezTo>
                      <a:cubicBezTo>
                        <a:pt x="4537" y="98"/>
                        <a:pt x="4525" y="217"/>
                        <a:pt x="4585" y="301"/>
                      </a:cubicBezTo>
                      <a:cubicBezTo>
                        <a:pt x="5513" y="1503"/>
                        <a:pt x="5406" y="3218"/>
                        <a:pt x="4335" y="4289"/>
                      </a:cubicBezTo>
                      <a:cubicBezTo>
                        <a:pt x="3750" y="4874"/>
                        <a:pt x="2970" y="5175"/>
                        <a:pt x="2189" y="5175"/>
                      </a:cubicBezTo>
                      <a:cubicBezTo>
                        <a:pt x="1538" y="5175"/>
                        <a:pt x="887" y="4966"/>
                        <a:pt x="346" y="4539"/>
                      </a:cubicBezTo>
                      <a:cubicBezTo>
                        <a:pt x="314" y="4516"/>
                        <a:pt x="276" y="4505"/>
                        <a:pt x="237" y="4505"/>
                      </a:cubicBezTo>
                      <a:cubicBezTo>
                        <a:pt x="177" y="4505"/>
                        <a:pt x="116" y="4531"/>
                        <a:pt x="72" y="4575"/>
                      </a:cubicBezTo>
                      <a:cubicBezTo>
                        <a:pt x="1" y="4646"/>
                        <a:pt x="25" y="4765"/>
                        <a:pt x="96" y="4837"/>
                      </a:cubicBezTo>
                      <a:cubicBezTo>
                        <a:pt x="715" y="5313"/>
                        <a:pt x="1453" y="5551"/>
                        <a:pt x="2180" y="5551"/>
                      </a:cubicBezTo>
                      <a:cubicBezTo>
                        <a:pt x="3061" y="5551"/>
                        <a:pt x="3930" y="5218"/>
                        <a:pt x="4597" y="4551"/>
                      </a:cubicBezTo>
                      <a:cubicBezTo>
                        <a:pt x="5823" y="3349"/>
                        <a:pt x="5942" y="1420"/>
                        <a:pt x="4882" y="62"/>
                      </a:cubicBezTo>
                      <a:cubicBezTo>
                        <a:pt x="4849" y="22"/>
                        <a:pt x="4796" y="1"/>
                        <a:pt x="4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9" name="Rectangle 8">
            <a:extLst>
              <a:ext uri="{FF2B5EF4-FFF2-40B4-BE49-F238E27FC236}">
                <a16:creationId xmlns:a16="http://schemas.microsoft.com/office/drawing/2014/main" id="{848B3A96-1754-C3BA-64FA-1514472D95CC}"/>
              </a:ext>
            </a:extLst>
          </p:cNvPr>
          <p:cNvSpPr/>
          <p:nvPr/>
        </p:nvSpPr>
        <p:spPr>
          <a:xfrm rot="16200000">
            <a:off x="8122046" y="2768961"/>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60AB8D-75D4-7253-033A-B7874A9632F8}"/>
              </a:ext>
            </a:extLst>
          </p:cNvPr>
          <p:cNvSpPr/>
          <p:nvPr/>
        </p:nvSpPr>
        <p:spPr>
          <a:xfrm>
            <a:off x="11359396" y="0"/>
            <a:ext cx="860611"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E1CF4C3-09FF-E9B0-C051-3BBDF23442EB}"/>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4D45B2F6-F8EC-11FF-03C9-27E3BCC317C5}"/>
              </a:ext>
            </a:extLst>
          </p:cNvPr>
          <p:cNvSpPr/>
          <p:nvPr/>
        </p:nvSpPr>
        <p:spPr>
          <a:xfrm>
            <a:off x="5974" y="0"/>
            <a:ext cx="860611"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7246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7D0B28D3-CF5B-1514-1380-D4ABADA6938F}"/>
              </a:ext>
            </a:extLst>
          </p:cNvPr>
          <p:cNvGrpSpPr/>
          <p:nvPr/>
        </p:nvGrpSpPr>
        <p:grpSpPr>
          <a:xfrm>
            <a:off x="1027097" y="1097206"/>
            <a:ext cx="995082" cy="2405489"/>
            <a:chOff x="1174377" y="986118"/>
            <a:chExt cx="995082" cy="2405489"/>
          </a:xfrm>
        </p:grpSpPr>
        <p:sp>
          <p:nvSpPr>
            <p:cNvPr id="2" name="Oval 1">
              <a:extLst>
                <a:ext uri="{FF2B5EF4-FFF2-40B4-BE49-F238E27FC236}">
                  <a16:creationId xmlns:a16="http://schemas.microsoft.com/office/drawing/2014/main" id="{3AA73854-11E2-2DA3-DCE1-C5966EB20899}"/>
                </a:ext>
              </a:extLst>
            </p:cNvPr>
            <p:cNvSpPr/>
            <p:nvPr/>
          </p:nvSpPr>
          <p:spPr>
            <a:xfrm>
              <a:off x="1174377" y="986118"/>
              <a:ext cx="995082" cy="995082"/>
            </a:xfrm>
            <a:prstGeom prst="ellipse">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0EF8EB5F-7E9A-5153-22CB-8ADDDB769C48}"/>
                </a:ext>
              </a:extLst>
            </p:cNvPr>
            <p:cNvCxnSpPr>
              <a:cxnSpLocks/>
              <a:stCxn id="2" idx="4"/>
            </p:cNvCxnSpPr>
            <p:nvPr/>
          </p:nvCxnSpPr>
          <p:spPr>
            <a:xfrm>
              <a:off x="1671918" y="1981200"/>
              <a:ext cx="0" cy="137160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2614FB0B-001C-A18A-F642-6257B729DAA2}"/>
                </a:ext>
              </a:extLst>
            </p:cNvPr>
            <p:cNvSpPr/>
            <p:nvPr/>
          </p:nvSpPr>
          <p:spPr>
            <a:xfrm>
              <a:off x="1393190" y="3077842"/>
              <a:ext cx="600626" cy="31376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oogle Shape;13122;p78">
              <a:extLst>
                <a:ext uri="{FF2B5EF4-FFF2-40B4-BE49-F238E27FC236}">
                  <a16:creationId xmlns:a16="http://schemas.microsoft.com/office/drawing/2014/main" id="{66D2D240-FC63-D967-0425-5420F73EF45F}"/>
                </a:ext>
              </a:extLst>
            </p:cNvPr>
            <p:cNvGrpSpPr/>
            <p:nvPr/>
          </p:nvGrpSpPr>
          <p:grpSpPr>
            <a:xfrm>
              <a:off x="1429156" y="1263157"/>
              <a:ext cx="511000" cy="562767"/>
              <a:chOff x="7562766" y="1514864"/>
              <a:chExt cx="327059" cy="360192"/>
            </a:xfrm>
            <a:solidFill>
              <a:schemeClr val="bg1"/>
            </a:solidFill>
          </p:grpSpPr>
          <p:sp>
            <p:nvSpPr>
              <p:cNvPr id="22" name="Google Shape;13123;p78">
                <a:extLst>
                  <a:ext uri="{FF2B5EF4-FFF2-40B4-BE49-F238E27FC236}">
                    <a16:creationId xmlns:a16="http://schemas.microsoft.com/office/drawing/2014/main" id="{E75BD38D-15A9-3A27-01BA-369B3D999D03}"/>
                  </a:ext>
                </a:extLst>
              </p:cNvPr>
              <p:cNvSpPr/>
              <p:nvPr/>
            </p:nvSpPr>
            <p:spPr>
              <a:xfrm>
                <a:off x="7662418" y="1600289"/>
                <a:ext cx="127724" cy="165248"/>
              </a:xfrm>
              <a:custGeom>
                <a:avLst/>
                <a:gdLst/>
                <a:ahLst/>
                <a:cxnLst/>
                <a:rect l="l" t="t" r="r" b="b"/>
                <a:pathLst>
                  <a:path w="4013" h="5192" extrusionOk="0">
                    <a:moveTo>
                      <a:pt x="2001" y="334"/>
                    </a:moveTo>
                    <a:cubicBezTo>
                      <a:pt x="2298" y="334"/>
                      <a:pt x="2548" y="513"/>
                      <a:pt x="2656" y="763"/>
                    </a:cubicBezTo>
                    <a:cubicBezTo>
                      <a:pt x="2679" y="846"/>
                      <a:pt x="2715" y="941"/>
                      <a:pt x="2715" y="1049"/>
                    </a:cubicBezTo>
                    <a:lnTo>
                      <a:pt x="2715" y="1227"/>
                    </a:lnTo>
                    <a:cubicBezTo>
                      <a:pt x="2441" y="1132"/>
                      <a:pt x="2322" y="846"/>
                      <a:pt x="2322" y="834"/>
                    </a:cubicBezTo>
                    <a:cubicBezTo>
                      <a:pt x="2298" y="775"/>
                      <a:pt x="2251" y="727"/>
                      <a:pt x="2179" y="727"/>
                    </a:cubicBezTo>
                    <a:cubicBezTo>
                      <a:pt x="2120" y="727"/>
                      <a:pt x="2060" y="763"/>
                      <a:pt x="2013" y="822"/>
                    </a:cubicBezTo>
                    <a:cubicBezTo>
                      <a:pt x="2013" y="822"/>
                      <a:pt x="1822" y="1180"/>
                      <a:pt x="1286" y="1239"/>
                    </a:cubicBezTo>
                    <a:lnTo>
                      <a:pt x="1286" y="1025"/>
                    </a:lnTo>
                    <a:cubicBezTo>
                      <a:pt x="1298" y="941"/>
                      <a:pt x="1310" y="846"/>
                      <a:pt x="1346" y="763"/>
                    </a:cubicBezTo>
                    <a:cubicBezTo>
                      <a:pt x="1453" y="513"/>
                      <a:pt x="1703" y="334"/>
                      <a:pt x="2001" y="334"/>
                    </a:cubicBezTo>
                    <a:close/>
                    <a:moveTo>
                      <a:pt x="2167" y="1180"/>
                    </a:moveTo>
                    <a:cubicBezTo>
                      <a:pt x="2263" y="1322"/>
                      <a:pt x="2465" y="1501"/>
                      <a:pt x="2727" y="1549"/>
                    </a:cubicBezTo>
                    <a:lnTo>
                      <a:pt x="2727" y="1775"/>
                    </a:lnTo>
                    <a:cubicBezTo>
                      <a:pt x="2727" y="2156"/>
                      <a:pt x="2429" y="2465"/>
                      <a:pt x="2048" y="2489"/>
                    </a:cubicBezTo>
                    <a:lnTo>
                      <a:pt x="1989" y="2489"/>
                    </a:lnTo>
                    <a:cubicBezTo>
                      <a:pt x="1596" y="2489"/>
                      <a:pt x="1298" y="2180"/>
                      <a:pt x="1298" y="1787"/>
                    </a:cubicBezTo>
                    <a:lnTo>
                      <a:pt x="1298" y="1561"/>
                    </a:lnTo>
                    <a:cubicBezTo>
                      <a:pt x="1727" y="1525"/>
                      <a:pt x="2001" y="1346"/>
                      <a:pt x="2167" y="1180"/>
                    </a:cubicBezTo>
                    <a:close/>
                    <a:moveTo>
                      <a:pt x="2215" y="2846"/>
                    </a:moveTo>
                    <a:lnTo>
                      <a:pt x="2132" y="3025"/>
                    </a:lnTo>
                    <a:lnTo>
                      <a:pt x="1906" y="3025"/>
                    </a:lnTo>
                    <a:lnTo>
                      <a:pt x="1810" y="2846"/>
                    </a:lnTo>
                    <a:close/>
                    <a:moveTo>
                      <a:pt x="2084" y="3347"/>
                    </a:moveTo>
                    <a:lnTo>
                      <a:pt x="2287" y="4180"/>
                    </a:lnTo>
                    <a:lnTo>
                      <a:pt x="2013" y="4442"/>
                    </a:lnTo>
                    <a:lnTo>
                      <a:pt x="1751" y="4180"/>
                    </a:lnTo>
                    <a:lnTo>
                      <a:pt x="1929" y="3347"/>
                    </a:lnTo>
                    <a:close/>
                    <a:moveTo>
                      <a:pt x="2572" y="2918"/>
                    </a:moveTo>
                    <a:cubicBezTo>
                      <a:pt x="2810" y="2989"/>
                      <a:pt x="3025" y="3120"/>
                      <a:pt x="3215" y="3311"/>
                    </a:cubicBezTo>
                    <a:cubicBezTo>
                      <a:pt x="3549" y="3620"/>
                      <a:pt x="3727" y="4025"/>
                      <a:pt x="3727" y="4442"/>
                    </a:cubicBezTo>
                    <a:lnTo>
                      <a:pt x="3668" y="4859"/>
                    </a:lnTo>
                    <a:lnTo>
                      <a:pt x="334" y="4859"/>
                    </a:lnTo>
                    <a:lnTo>
                      <a:pt x="334" y="4442"/>
                    </a:lnTo>
                    <a:cubicBezTo>
                      <a:pt x="334" y="4025"/>
                      <a:pt x="513" y="3620"/>
                      <a:pt x="834" y="3311"/>
                    </a:cubicBezTo>
                    <a:cubicBezTo>
                      <a:pt x="1013" y="3132"/>
                      <a:pt x="1239" y="2989"/>
                      <a:pt x="1477" y="2918"/>
                    </a:cubicBezTo>
                    <a:lnTo>
                      <a:pt x="1632" y="3204"/>
                    </a:lnTo>
                    <a:lnTo>
                      <a:pt x="1405" y="4192"/>
                    </a:lnTo>
                    <a:cubicBezTo>
                      <a:pt x="1394" y="4251"/>
                      <a:pt x="1405" y="4311"/>
                      <a:pt x="1453" y="4359"/>
                    </a:cubicBezTo>
                    <a:lnTo>
                      <a:pt x="1906" y="4775"/>
                    </a:lnTo>
                    <a:cubicBezTo>
                      <a:pt x="1941" y="4811"/>
                      <a:pt x="1989" y="4823"/>
                      <a:pt x="2025" y="4823"/>
                    </a:cubicBezTo>
                    <a:cubicBezTo>
                      <a:pt x="2072" y="4823"/>
                      <a:pt x="2096" y="4811"/>
                      <a:pt x="2144" y="4775"/>
                    </a:cubicBezTo>
                    <a:lnTo>
                      <a:pt x="2608" y="4359"/>
                    </a:lnTo>
                    <a:cubicBezTo>
                      <a:pt x="2656" y="4311"/>
                      <a:pt x="2668" y="4251"/>
                      <a:pt x="2656" y="4192"/>
                    </a:cubicBezTo>
                    <a:lnTo>
                      <a:pt x="2429" y="3204"/>
                    </a:lnTo>
                    <a:lnTo>
                      <a:pt x="2572" y="2918"/>
                    </a:lnTo>
                    <a:close/>
                    <a:moveTo>
                      <a:pt x="2001" y="1"/>
                    </a:moveTo>
                    <a:cubicBezTo>
                      <a:pt x="1417" y="1"/>
                      <a:pt x="953" y="465"/>
                      <a:pt x="953" y="1049"/>
                    </a:cubicBezTo>
                    <a:lnTo>
                      <a:pt x="953" y="1418"/>
                    </a:lnTo>
                    <a:lnTo>
                      <a:pt x="953" y="1787"/>
                    </a:lnTo>
                    <a:cubicBezTo>
                      <a:pt x="953" y="2120"/>
                      <a:pt x="1120" y="2418"/>
                      <a:pt x="1358" y="2608"/>
                    </a:cubicBezTo>
                    <a:cubicBezTo>
                      <a:pt x="572" y="2870"/>
                      <a:pt x="1" y="3608"/>
                      <a:pt x="1" y="4442"/>
                    </a:cubicBezTo>
                    <a:lnTo>
                      <a:pt x="1" y="5037"/>
                    </a:lnTo>
                    <a:cubicBezTo>
                      <a:pt x="1" y="5121"/>
                      <a:pt x="84" y="5192"/>
                      <a:pt x="167" y="5192"/>
                    </a:cubicBezTo>
                    <a:lnTo>
                      <a:pt x="3834" y="5192"/>
                    </a:lnTo>
                    <a:cubicBezTo>
                      <a:pt x="3918" y="5192"/>
                      <a:pt x="3989" y="5121"/>
                      <a:pt x="3989" y="5037"/>
                    </a:cubicBezTo>
                    <a:lnTo>
                      <a:pt x="3989" y="4442"/>
                    </a:lnTo>
                    <a:cubicBezTo>
                      <a:pt x="4013" y="3620"/>
                      <a:pt x="3430" y="2882"/>
                      <a:pt x="2644" y="2608"/>
                    </a:cubicBezTo>
                    <a:cubicBezTo>
                      <a:pt x="2882" y="2418"/>
                      <a:pt x="3037" y="2120"/>
                      <a:pt x="3037" y="1787"/>
                    </a:cubicBezTo>
                    <a:lnTo>
                      <a:pt x="3037" y="1418"/>
                    </a:lnTo>
                    <a:lnTo>
                      <a:pt x="3037" y="1049"/>
                    </a:lnTo>
                    <a:cubicBezTo>
                      <a:pt x="3037" y="465"/>
                      <a:pt x="2584" y="1"/>
                      <a:pt x="20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3124;p78">
                <a:extLst>
                  <a:ext uri="{FF2B5EF4-FFF2-40B4-BE49-F238E27FC236}">
                    <a16:creationId xmlns:a16="http://schemas.microsoft.com/office/drawing/2014/main" id="{973BD6F5-FBE1-F1D1-D179-56D02171335F}"/>
                  </a:ext>
                </a:extLst>
              </p:cNvPr>
              <p:cNvSpPr/>
              <p:nvPr/>
            </p:nvSpPr>
            <p:spPr>
              <a:xfrm>
                <a:off x="7599527" y="1548951"/>
                <a:ext cx="258853" cy="154841"/>
              </a:xfrm>
              <a:custGeom>
                <a:avLst/>
                <a:gdLst/>
                <a:ahLst/>
                <a:cxnLst/>
                <a:rect l="l" t="t" r="r" b="b"/>
                <a:pathLst>
                  <a:path w="8133" h="4865" extrusionOk="0">
                    <a:moveTo>
                      <a:pt x="3974" y="1"/>
                    </a:moveTo>
                    <a:cubicBezTo>
                      <a:pt x="3947" y="1"/>
                      <a:pt x="3923" y="7"/>
                      <a:pt x="3905" y="18"/>
                    </a:cubicBezTo>
                    <a:cubicBezTo>
                      <a:pt x="3882" y="42"/>
                      <a:pt x="1798" y="1269"/>
                      <a:pt x="238" y="1269"/>
                    </a:cubicBezTo>
                    <a:cubicBezTo>
                      <a:pt x="167" y="1269"/>
                      <a:pt x="95" y="1328"/>
                      <a:pt x="72" y="1411"/>
                    </a:cubicBezTo>
                    <a:cubicBezTo>
                      <a:pt x="72" y="1423"/>
                      <a:pt x="0" y="1912"/>
                      <a:pt x="0" y="2662"/>
                    </a:cubicBezTo>
                    <a:cubicBezTo>
                      <a:pt x="0" y="2745"/>
                      <a:pt x="72" y="2816"/>
                      <a:pt x="167" y="2816"/>
                    </a:cubicBezTo>
                    <a:cubicBezTo>
                      <a:pt x="250" y="2816"/>
                      <a:pt x="333" y="2745"/>
                      <a:pt x="333" y="2662"/>
                    </a:cubicBezTo>
                    <a:cubicBezTo>
                      <a:pt x="333" y="2162"/>
                      <a:pt x="357" y="1781"/>
                      <a:pt x="393" y="1590"/>
                    </a:cubicBezTo>
                    <a:cubicBezTo>
                      <a:pt x="1060" y="1554"/>
                      <a:pt x="1857" y="1352"/>
                      <a:pt x="2786" y="947"/>
                    </a:cubicBezTo>
                    <a:cubicBezTo>
                      <a:pt x="3346" y="697"/>
                      <a:pt x="3798" y="459"/>
                      <a:pt x="3977" y="352"/>
                    </a:cubicBezTo>
                    <a:cubicBezTo>
                      <a:pt x="4155" y="459"/>
                      <a:pt x="4596" y="697"/>
                      <a:pt x="5167" y="947"/>
                    </a:cubicBezTo>
                    <a:cubicBezTo>
                      <a:pt x="6084" y="1352"/>
                      <a:pt x="6894" y="1566"/>
                      <a:pt x="7561" y="1590"/>
                    </a:cubicBezTo>
                    <a:cubicBezTo>
                      <a:pt x="7608" y="2007"/>
                      <a:pt x="7715" y="3281"/>
                      <a:pt x="7394" y="4662"/>
                    </a:cubicBezTo>
                    <a:cubicBezTo>
                      <a:pt x="7382" y="4757"/>
                      <a:pt x="7430" y="4840"/>
                      <a:pt x="7513" y="4864"/>
                    </a:cubicBezTo>
                    <a:lnTo>
                      <a:pt x="7549" y="4864"/>
                    </a:lnTo>
                    <a:cubicBezTo>
                      <a:pt x="7620" y="4864"/>
                      <a:pt x="7692" y="4805"/>
                      <a:pt x="7715" y="4721"/>
                    </a:cubicBezTo>
                    <a:cubicBezTo>
                      <a:pt x="8132" y="3007"/>
                      <a:pt x="7894" y="1483"/>
                      <a:pt x="7894" y="1411"/>
                    </a:cubicBezTo>
                    <a:cubicBezTo>
                      <a:pt x="7870" y="1328"/>
                      <a:pt x="7799" y="1269"/>
                      <a:pt x="7727" y="1269"/>
                    </a:cubicBezTo>
                    <a:cubicBezTo>
                      <a:pt x="6168" y="1269"/>
                      <a:pt x="4096" y="42"/>
                      <a:pt x="4060" y="18"/>
                    </a:cubicBezTo>
                    <a:cubicBezTo>
                      <a:pt x="4030" y="7"/>
                      <a:pt x="4001" y="1"/>
                      <a:pt x="397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3125;p78">
                <a:extLst>
                  <a:ext uri="{FF2B5EF4-FFF2-40B4-BE49-F238E27FC236}">
                    <a16:creationId xmlns:a16="http://schemas.microsoft.com/office/drawing/2014/main" id="{679F0737-637C-3BD6-EC8E-8A47B2242791}"/>
                  </a:ext>
                </a:extLst>
              </p:cNvPr>
              <p:cNvSpPr/>
              <p:nvPr/>
            </p:nvSpPr>
            <p:spPr>
              <a:xfrm>
                <a:off x="7599909" y="1648380"/>
                <a:ext cx="242175" cy="190679"/>
              </a:xfrm>
              <a:custGeom>
                <a:avLst/>
                <a:gdLst/>
                <a:ahLst/>
                <a:cxnLst/>
                <a:rect l="l" t="t" r="r" b="b"/>
                <a:pathLst>
                  <a:path w="7609" h="5991" extrusionOk="0">
                    <a:moveTo>
                      <a:pt x="185" y="1"/>
                    </a:moveTo>
                    <a:cubicBezTo>
                      <a:pt x="179" y="1"/>
                      <a:pt x="173" y="1"/>
                      <a:pt x="167" y="2"/>
                    </a:cubicBezTo>
                    <a:cubicBezTo>
                      <a:pt x="71" y="2"/>
                      <a:pt x="0" y="97"/>
                      <a:pt x="12" y="181"/>
                    </a:cubicBezTo>
                    <a:cubicBezTo>
                      <a:pt x="95" y="1419"/>
                      <a:pt x="369" y="2502"/>
                      <a:pt x="869" y="3419"/>
                    </a:cubicBezTo>
                    <a:cubicBezTo>
                      <a:pt x="1536" y="4669"/>
                      <a:pt x="2560" y="5526"/>
                      <a:pt x="3929" y="5979"/>
                    </a:cubicBezTo>
                    <a:cubicBezTo>
                      <a:pt x="3941" y="5979"/>
                      <a:pt x="3965" y="5991"/>
                      <a:pt x="3989" y="5991"/>
                    </a:cubicBezTo>
                    <a:cubicBezTo>
                      <a:pt x="4001" y="5991"/>
                      <a:pt x="4024" y="5991"/>
                      <a:pt x="4048" y="5979"/>
                    </a:cubicBezTo>
                    <a:cubicBezTo>
                      <a:pt x="4941" y="5681"/>
                      <a:pt x="5691" y="5217"/>
                      <a:pt x="6287" y="4574"/>
                    </a:cubicBezTo>
                    <a:cubicBezTo>
                      <a:pt x="6882" y="3931"/>
                      <a:pt x="7322" y="3133"/>
                      <a:pt x="7608" y="2181"/>
                    </a:cubicBezTo>
                    <a:cubicBezTo>
                      <a:pt x="7608" y="2097"/>
                      <a:pt x="7560" y="2002"/>
                      <a:pt x="7477" y="1966"/>
                    </a:cubicBezTo>
                    <a:cubicBezTo>
                      <a:pt x="7463" y="1963"/>
                      <a:pt x="7448" y="1961"/>
                      <a:pt x="7434" y="1961"/>
                    </a:cubicBezTo>
                    <a:cubicBezTo>
                      <a:pt x="7358" y="1961"/>
                      <a:pt x="7293" y="2013"/>
                      <a:pt x="7263" y="2074"/>
                    </a:cubicBezTo>
                    <a:cubicBezTo>
                      <a:pt x="7001" y="2990"/>
                      <a:pt x="6560" y="3741"/>
                      <a:pt x="6013" y="4336"/>
                    </a:cubicBezTo>
                    <a:cubicBezTo>
                      <a:pt x="5465" y="4919"/>
                      <a:pt x="4774" y="5348"/>
                      <a:pt x="3977" y="5634"/>
                    </a:cubicBezTo>
                    <a:cubicBezTo>
                      <a:pt x="2727" y="5205"/>
                      <a:pt x="1774" y="4395"/>
                      <a:pt x="1143" y="3252"/>
                    </a:cubicBezTo>
                    <a:cubicBezTo>
                      <a:pt x="691" y="2383"/>
                      <a:pt x="417" y="1347"/>
                      <a:pt x="345" y="157"/>
                    </a:cubicBezTo>
                    <a:cubicBezTo>
                      <a:pt x="345" y="68"/>
                      <a:pt x="263" y="1"/>
                      <a:pt x="1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3126;p78">
                <a:extLst>
                  <a:ext uri="{FF2B5EF4-FFF2-40B4-BE49-F238E27FC236}">
                    <a16:creationId xmlns:a16="http://schemas.microsoft.com/office/drawing/2014/main" id="{548C2DDA-48CD-DF2E-A221-D5AF5919D50D}"/>
                  </a:ext>
                </a:extLst>
              </p:cNvPr>
              <p:cNvSpPr/>
              <p:nvPr/>
            </p:nvSpPr>
            <p:spPr>
              <a:xfrm>
                <a:off x="7562766" y="1514864"/>
                <a:ext cx="327059" cy="360192"/>
              </a:xfrm>
              <a:custGeom>
                <a:avLst/>
                <a:gdLst/>
                <a:ahLst/>
                <a:cxnLst/>
                <a:rect l="l" t="t" r="r" b="b"/>
                <a:pathLst>
                  <a:path w="10276" h="11317" extrusionOk="0">
                    <a:moveTo>
                      <a:pt x="5132" y="363"/>
                    </a:moveTo>
                    <a:cubicBezTo>
                      <a:pt x="5334" y="482"/>
                      <a:pt x="5906" y="792"/>
                      <a:pt x="6644" y="1125"/>
                    </a:cubicBezTo>
                    <a:cubicBezTo>
                      <a:pt x="7823" y="1625"/>
                      <a:pt x="8835" y="1899"/>
                      <a:pt x="9668" y="1923"/>
                    </a:cubicBezTo>
                    <a:cubicBezTo>
                      <a:pt x="9728" y="2375"/>
                      <a:pt x="9882" y="3947"/>
                      <a:pt x="9501" y="5673"/>
                    </a:cubicBezTo>
                    <a:cubicBezTo>
                      <a:pt x="9251" y="6888"/>
                      <a:pt x="8823" y="7912"/>
                      <a:pt x="8192" y="8757"/>
                    </a:cubicBezTo>
                    <a:cubicBezTo>
                      <a:pt x="7442" y="9781"/>
                      <a:pt x="6406" y="10531"/>
                      <a:pt x="5132" y="10972"/>
                    </a:cubicBezTo>
                    <a:cubicBezTo>
                      <a:pt x="3846" y="10543"/>
                      <a:pt x="2822" y="9805"/>
                      <a:pt x="2060" y="8769"/>
                    </a:cubicBezTo>
                    <a:cubicBezTo>
                      <a:pt x="1453" y="7936"/>
                      <a:pt x="1012" y="6900"/>
                      <a:pt x="750" y="5709"/>
                    </a:cubicBezTo>
                    <a:cubicBezTo>
                      <a:pt x="393" y="3983"/>
                      <a:pt x="536" y="2387"/>
                      <a:pt x="596" y="1923"/>
                    </a:cubicBezTo>
                    <a:cubicBezTo>
                      <a:pt x="1429" y="1899"/>
                      <a:pt x="2453" y="1625"/>
                      <a:pt x="3608" y="1125"/>
                    </a:cubicBezTo>
                    <a:cubicBezTo>
                      <a:pt x="4346" y="816"/>
                      <a:pt x="4917" y="482"/>
                      <a:pt x="5132" y="363"/>
                    </a:cubicBezTo>
                    <a:close/>
                    <a:moveTo>
                      <a:pt x="5129" y="0"/>
                    </a:moveTo>
                    <a:cubicBezTo>
                      <a:pt x="5102" y="0"/>
                      <a:pt x="5078" y="6"/>
                      <a:pt x="5060" y="18"/>
                    </a:cubicBezTo>
                    <a:cubicBezTo>
                      <a:pt x="5025" y="42"/>
                      <a:pt x="2417" y="1589"/>
                      <a:pt x="453" y="1589"/>
                    </a:cubicBezTo>
                    <a:cubicBezTo>
                      <a:pt x="381" y="1589"/>
                      <a:pt x="310" y="1649"/>
                      <a:pt x="298" y="1720"/>
                    </a:cubicBezTo>
                    <a:cubicBezTo>
                      <a:pt x="274" y="1792"/>
                      <a:pt x="0" y="3637"/>
                      <a:pt x="441" y="5757"/>
                    </a:cubicBezTo>
                    <a:cubicBezTo>
                      <a:pt x="691" y="7007"/>
                      <a:pt x="1155" y="8078"/>
                      <a:pt x="1810" y="8948"/>
                    </a:cubicBezTo>
                    <a:cubicBezTo>
                      <a:pt x="2620" y="10055"/>
                      <a:pt x="3727" y="10841"/>
                      <a:pt x="5096" y="11305"/>
                    </a:cubicBezTo>
                    <a:cubicBezTo>
                      <a:pt x="5120" y="11305"/>
                      <a:pt x="5132" y="11317"/>
                      <a:pt x="5156" y="11317"/>
                    </a:cubicBezTo>
                    <a:cubicBezTo>
                      <a:pt x="5179" y="11317"/>
                      <a:pt x="5191" y="11317"/>
                      <a:pt x="5215" y="11305"/>
                    </a:cubicBezTo>
                    <a:cubicBezTo>
                      <a:pt x="6584" y="10841"/>
                      <a:pt x="7692" y="10055"/>
                      <a:pt x="8513" y="8948"/>
                    </a:cubicBezTo>
                    <a:cubicBezTo>
                      <a:pt x="9144" y="8078"/>
                      <a:pt x="9609" y="6983"/>
                      <a:pt x="9882" y="5757"/>
                    </a:cubicBezTo>
                    <a:cubicBezTo>
                      <a:pt x="10275" y="3637"/>
                      <a:pt x="10001" y="1792"/>
                      <a:pt x="9978" y="1720"/>
                    </a:cubicBezTo>
                    <a:cubicBezTo>
                      <a:pt x="9966" y="1649"/>
                      <a:pt x="9894" y="1589"/>
                      <a:pt x="9823" y="1589"/>
                    </a:cubicBezTo>
                    <a:cubicBezTo>
                      <a:pt x="7858" y="1589"/>
                      <a:pt x="5251" y="42"/>
                      <a:pt x="5215" y="18"/>
                    </a:cubicBezTo>
                    <a:cubicBezTo>
                      <a:pt x="5185" y="6"/>
                      <a:pt x="5156" y="0"/>
                      <a:pt x="51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9" name="Rectangle 28">
            <a:extLst>
              <a:ext uri="{FF2B5EF4-FFF2-40B4-BE49-F238E27FC236}">
                <a16:creationId xmlns:a16="http://schemas.microsoft.com/office/drawing/2014/main" id="{28A3855E-009A-F836-935A-D415E94AC075}"/>
              </a:ext>
            </a:extLst>
          </p:cNvPr>
          <p:cNvSpPr/>
          <p:nvPr/>
        </p:nvSpPr>
        <p:spPr>
          <a:xfrm rot="16200000">
            <a:off x="5808630" y="-5806246"/>
            <a:ext cx="588604" cy="12178141"/>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8B7F7C4-638B-E187-2C54-D8A6E8C69684}"/>
              </a:ext>
            </a:extLst>
          </p:cNvPr>
          <p:cNvGrpSpPr/>
          <p:nvPr/>
        </p:nvGrpSpPr>
        <p:grpSpPr>
          <a:xfrm>
            <a:off x="3325197" y="86373"/>
            <a:ext cx="5666403" cy="825514"/>
            <a:chOff x="3325197" y="86373"/>
            <a:chExt cx="5666403" cy="825514"/>
          </a:xfrm>
        </p:grpSpPr>
        <p:sp>
          <p:nvSpPr>
            <p:cNvPr id="30" name="Rectangle: Rounded Corners 29">
              <a:extLst>
                <a:ext uri="{FF2B5EF4-FFF2-40B4-BE49-F238E27FC236}">
                  <a16:creationId xmlns:a16="http://schemas.microsoft.com/office/drawing/2014/main" id="{295B8CBC-A236-B792-39F7-867DE3837275}"/>
                </a:ext>
              </a:extLst>
            </p:cNvPr>
            <p:cNvSpPr/>
            <p:nvPr/>
          </p:nvSpPr>
          <p:spPr>
            <a:xfrm>
              <a:off x="3325197" y="86373"/>
              <a:ext cx="5666403" cy="825514"/>
            </a:xfrm>
            <a:prstGeom prst="round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42E0DFC4-BBB5-599E-CDA7-1CE685DDD675}"/>
                </a:ext>
              </a:extLst>
            </p:cNvPr>
            <p:cNvSpPr txBox="1"/>
            <p:nvPr/>
          </p:nvSpPr>
          <p:spPr>
            <a:xfrm>
              <a:off x="4198351" y="233785"/>
              <a:ext cx="4075335" cy="553998"/>
            </a:xfrm>
            <a:prstGeom prst="rect">
              <a:avLst/>
            </a:prstGeom>
            <a:noFill/>
          </p:spPr>
          <p:txBody>
            <a:bodyPr wrap="square" rtlCol="0">
              <a:spAutoFit/>
            </a:bodyPr>
            <a:lstStyle/>
            <a:p>
              <a:pPr algn="ctr"/>
              <a:r>
                <a:rPr lang="en-US" sz="3000" b="1" dirty="0">
                  <a:solidFill>
                    <a:srgbClr val="FFCC00"/>
                  </a:solidFill>
                  <a:latin typeface="Roboto" panose="02000000000000000000" pitchFamily="2" charset="0"/>
                  <a:ea typeface="Roboto" panose="02000000000000000000" pitchFamily="2" charset="0"/>
                  <a:cs typeface="Roboto" panose="02000000000000000000" pitchFamily="2" charset="0"/>
                </a:rPr>
                <a:t>LỢI ÍCH </a:t>
              </a:r>
              <a:r>
                <a:rPr lang="en-US" sz="3000" b="1" dirty="0" err="1">
                  <a:solidFill>
                    <a:srgbClr val="FFCC00"/>
                  </a:solidFill>
                  <a:latin typeface="Roboto" panose="02000000000000000000" pitchFamily="2" charset="0"/>
                  <a:ea typeface="Roboto" panose="02000000000000000000" pitchFamily="2" charset="0"/>
                  <a:cs typeface="Roboto" panose="02000000000000000000" pitchFamily="2" charset="0"/>
                </a:rPr>
                <a:t>CHECKID</a:t>
              </a:r>
              <a:endParaRPr lang="en-US" sz="3000" b="1" dirty="0">
                <a:solidFill>
                  <a:srgbClr val="FFCC00"/>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64" name="Group 63">
            <a:extLst>
              <a:ext uri="{FF2B5EF4-FFF2-40B4-BE49-F238E27FC236}">
                <a16:creationId xmlns:a16="http://schemas.microsoft.com/office/drawing/2014/main" id="{24A847DC-BEBC-B91F-3897-4C12950B48C5}"/>
              </a:ext>
            </a:extLst>
          </p:cNvPr>
          <p:cNvGrpSpPr/>
          <p:nvPr/>
        </p:nvGrpSpPr>
        <p:grpSpPr>
          <a:xfrm>
            <a:off x="4068107" y="1777114"/>
            <a:ext cx="995082" cy="2366681"/>
            <a:chOff x="3774142" y="1712259"/>
            <a:chExt cx="995082" cy="2366681"/>
          </a:xfrm>
        </p:grpSpPr>
        <p:sp>
          <p:nvSpPr>
            <p:cNvPr id="3" name="Oval 2">
              <a:extLst>
                <a:ext uri="{FF2B5EF4-FFF2-40B4-BE49-F238E27FC236}">
                  <a16:creationId xmlns:a16="http://schemas.microsoft.com/office/drawing/2014/main" id="{83ECBB5E-39F4-7F8E-6377-7D21C772163A}"/>
                </a:ext>
              </a:extLst>
            </p:cNvPr>
            <p:cNvSpPr/>
            <p:nvPr/>
          </p:nvSpPr>
          <p:spPr>
            <a:xfrm>
              <a:off x="3774142" y="1712259"/>
              <a:ext cx="995082" cy="995082"/>
            </a:xfrm>
            <a:prstGeom prst="ellipse">
              <a:avLst/>
            </a:prstGeom>
            <a:solidFill>
              <a:srgbClr val="FFC000"/>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43EC7979-1E4B-8669-847E-1A6BB12D29B6}"/>
                </a:ext>
              </a:extLst>
            </p:cNvPr>
            <p:cNvCxnSpPr>
              <a:cxnSpLocks/>
            </p:cNvCxnSpPr>
            <p:nvPr/>
          </p:nvCxnSpPr>
          <p:spPr>
            <a:xfrm>
              <a:off x="4271683" y="2707340"/>
              <a:ext cx="0" cy="137160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09931F0-119E-66ED-23B4-596E82C99760}"/>
                </a:ext>
              </a:extLst>
            </p:cNvPr>
            <p:cNvSpPr/>
            <p:nvPr/>
          </p:nvSpPr>
          <p:spPr>
            <a:xfrm>
              <a:off x="3965790" y="3765175"/>
              <a:ext cx="600626" cy="313765"/>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oogle Shape;12817;p77">
              <a:extLst>
                <a:ext uri="{FF2B5EF4-FFF2-40B4-BE49-F238E27FC236}">
                  <a16:creationId xmlns:a16="http://schemas.microsoft.com/office/drawing/2014/main" id="{7877F0E0-42B4-43EA-46A2-56C3738EA8DE}"/>
                </a:ext>
              </a:extLst>
            </p:cNvPr>
            <p:cNvGrpSpPr/>
            <p:nvPr/>
          </p:nvGrpSpPr>
          <p:grpSpPr>
            <a:xfrm>
              <a:off x="3999096" y="1887527"/>
              <a:ext cx="535295" cy="656415"/>
              <a:chOff x="3086313" y="2877049"/>
              <a:chExt cx="320143" cy="392581"/>
            </a:xfrm>
            <a:solidFill>
              <a:schemeClr val="bg1"/>
            </a:solidFill>
          </p:grpSpPr>
          <p:sp>
            <p:nvSpPr>
              <p:cNvPr id="33" name="Google Shape;12818;p77">
                <a:extLst>
                  <a:ext uri="{FF2B5EF4-FFF2-40B4-BE49-F238E27FC236}">
                    <a16:creationId xmlns:a16="http://schemas.microsoft.com/office/drawing/2014/main" id="{4004E675-E5BF-FC0C-2CAC-8E424728E2BC}"/>
                  </a:ext>
                </a:extLst>
              </p:cNvPr>
              <p:cNvSpPr/>
              <p:nvPr/>
            </p:nvSpPr>
            <p:spPr>
              <a:xfrm>
                <a:off x="3125749" y="2915371"/>
                <a:ext cx="240505" cy="354259"/>
              </a:xfrm>
              <a:custGeom>
                <a:avLst/>
                <a:gdLst/>
                <a:ahLst/>
                <a:cxnLst/>
                <a:rect l="l" t="t" r="r" b="b"/>
                <a:pathLst>
                  <a:path w="7550" h="11121" extrusionOk="0">
                    <a:moveTo>
                      <a:pt x="3775" y="2929"/>
                    </a:moveTo>
                    <a:lnTo>
                      <a:pt x="3918" y="3120"/>
                    </a:lnTo>
                    <a:cubicBezTo>
                      <a:pt x="3871" y="3144"/>
                      <a:pt x="3823" y="3144"/>
                      <a:pt x="3775" y="3144"/>
                    </a:cubicBezTo>
                    <a:cubicBezTo>
                      <a:pt x="3740" y="3132"/>
                      <a:pt x="3692" y="3120"/>
                      <a:pt x="3644" y="3120"/>
                    </a:cubicBezTo>
                    <a:lnTo>
                      <a:pt x="3775" y="2929"/>
                    </a:lnTo>
                    <a:close/>
                    <a:moveTo>
                      <a:pt x="4168" y="3501"/>
                    </a:moveTo>
                    <a:lnTo>
                      <a:pt x="4299" y="3703"/>
                    </a:lnTo>
                    <a:cubicBezTo>
                      <a:pt x="4126" y="3751"/>
                      <a:pt x="3948" y="3775"/>
                      <a:pt x="3769" y="3775"/>
                    </a:cubicBezTo>
                    <a:cubicBezTo>
                      <a:pt x="3591" y="3775"/>
                      <a:pt x="3412" y="3751"/>
                      <a:pt x="3239" y="3703"/>
                    </a:cubicBezTo>
                    <a:lnTo>
                      <a:pt x="3382" y="3501"/>
                    </a:lnTo>
                    <a:cubicBezTo>
                      <a:pt x="3513" y="3560"/>
                      <a:pt x="3644" y="3572"/>
                      <a:pt x="3775" y="3572"/>
                    </a:cubicBezTo>
                    <a:cubicBezTo>
                      <a:pt x="3918" y="3572"/>
                      <a:pt x="4049" y="3537"/>
                      <a:pt x="4168" y="3501"/>
                    </a:cubicBezTo>
                    <a:close/>
                    <a:moveTo>
                      <a:pt x="3120" y="4132"/>
                    </a:moveTo>
                    <a:cubicBezTo>
                      <a:pt x="3275" y="4180"/>
                      <a:pt x="3418" y="4191"/>
                      <a:pt x="3561" y="4215"/>
                    </a:cubicBezTo>
                    <a:lnTo>
                      <a:pt x="3561" y="8109"/>
                    </a:lnTo>
                    <a:lnTo>
                      <a:pt x="3120" y="8109"/>
                    </a:lnTo>
                    <a:lnTo>
                      <a:pt x="3120" y="4132"/>
                    </a:lnTo>
                    <a:close/>
                    <a:moveTo>
                      <a:pt x="4430" y="4132"/>
                    </a:moveTo>
                    <a:lnTo>
                      <a:pt x="4430" y="8109"/>
                    </a:lnTo>
                    <a:lnTo>
                      <a:pt x="4001" y="8109"/>
                    </a:lnTo>
                    <a:lnTo>
                      <a:pt x="4001" y="4215"/>
                    </a:lnTo>
                    <a:cubicBezTo>
                      <a:pt x="4156" y="4191"/>
                      <a:pt x="4287" y="4180"/>
                      <a:pt x="4430" y="4132"/>
                    </a:cubicBezTo>
                    <a:close/>
                    <a:moveTo>
                      <a:pt x="3799" y="441"/>
                    </a:moveTo>
                    <a:cubicBezTo>
                      <a:pt x="4668" y="441"/>
                      <a:pt x="5490" y="786"/>
                      <a:pt x="6121" y="1394"/>
                    </a:cubicBezTo>
                    <a:cubicBezTo>
                      <a:pt x="6752" y="2025"/>
                      <a:pt x="7097" y="2858"/>
                      <a:pt x="7097" y="3751"/>
                    </a:cubicBezTo>
                    <a:cubicBezTo>
                      <a:pt x="7097" y="4620"/>
                      <a:pt x="6752" y="5442"/>
                      <a:pt x="6157" y="6073"/>
                    </a:cubicBezTo>
                    <a:cubicBezTo>
                      <a:pt x="5609" y="6632"/>
                      <a:pt x="5299" y="7347"/>
                      <a:pt x="5240" y="8109"/>
                    </a:cubicBezTo>
                    <a:lnTo>
                      <a:pt x="4883" y="8109"/>
                    </a:lnTo>
                    <a:lnTo>
                      <a:pt x="4883" y="3822"/>
                    </a:lnTo>
                    <a:cubicBezTo>
                      <a:pt x="4883" y="3775"/>
                      <a:pt x="4871" y="3739"/>
                      <a:pt x="4835" y="3703"/>
                    </a:cubicBezTo>
                    <a:lnTo>
                      <a:pt x="3978" y="2406"/>
                    </a:lnTo>
                    <a:cubicBezTo>
                      <a:pt x="3930" y="2346"/>
                      <a:pt x="3871" y="2310"/>
                      <a:pt x="3799" y="2310"/>
                    </a:cubicBezTo>
                    <a:cubicBezTo>
                      <a:pt x="3716" y="2310"/>
                      <a:pt x="3644" y="2334"/>
                      <a:pt x="3620" y="2406"/>
                    </a:cubicBezTo>
                    <a:lnTo>
                      <a:pt x="2751" y="3703"/>
                    </a:lnTo>
                    <a:cubicBezTo>
                      <a:pt x="2728" y="3739"/>
                      <a:pt x="2704" y="3775"/>
                      <a:pt x="2704" y="3822"/>
                    </a:cubicBezTo>
                    <a:lnTo>
                      <a:pt x="2704" y="8109"/>
                    </a:lnTo>
                    <a:lnTo>
                      <a:pt x="2347" y="8109"/>
                    </a:lnTo>
                    <a:cubicBezTo>
                      <a:pt x="2287" y="7347"/>
                      <a:pt x="1977" y="6632"/>
                      <a:pt x="1430" y="6073"/>
                    </a:cubicBezTo>
                    <a:cubicBezTo>
                      <a:pt x="834" y="5465"/>
                      <a:pt x="501" y="4656"/>
                      <a:pt x="489" y="3810"/>
                    </a:cubicBezTo>
                    <a:cubicBezTo>
                      <a:pt x="477" y="2929"/>
                      <a:pt x="823" y="2096"/>
                      <a:pt x="1430" y="1453"/>
                    </a:cubicBezTo>
                    <a:cubicBezTo>
                      <a:pt x="2049" y="822"/>
                      <a:pt x="2870" y="453"/>
                      <a:pt x="3751" y="441"/>
                    </a:cubicBezTo>
                    <a:close/>
                    <a:moveTo>
                      <a:pt x="5228" y="8561"/>
                    </a:moveTo>
                    <a:lnTo>
                      <a:pt x="5228" y="8835"/>
                    </a:lnTo>
                    <a:lnTo>
                      <a:pt x="5228" y="8883"/>
                    </a:lnTo>
                    <a:lnTo>
                      <a:pt x="2335" y="8883"/>
                    </a:lnTo>
                    <a:lnTo>
                      <a:pt x="2335" y="8835"/>
                    </a:lnTo>
                    <a:lnTo>
                      <a:pt x="2335" y="8561"/>
                    </a:lnTo>
                    <a:close/>
                    <a:moveTo>
                      <a:pt x="5121" y="9311"/>
                    </a:moveTo>
                    <a:cubicBezTo>
                      <a:pt x="4942" y="9752"/>
                      <a:pt x="4525" y="10026"/>
                      <a:pt x="4037" y="10026"/>
                    </a:cubicBezTo>
                    <a:lnTo>
                      <a:pt x="3525" y="10026"/>
                    </a:lnTo>
                    <a:cubicBezTo>
                      <a:pt x="3037" y="10026"/>
                      <a:pt x="2620" y="9728"/>
                      <a:pt x="2442" y="9311"/>
                    </a:cubicBezTo>
                    <a:close/>
                    <a:moveTo>
                      <a:pt x="4049" y="10478"/>
                    </a:moveTo>
                    <a:cubicBezTo>
                      <a:pt x="4061" y="10478"/>
                      <a:pt x="4109" y="10478"/>
                      <a:pt x="4132" y="10490"/>
                    </a:cubicBezTo>
                    <a:cubicBezTo>
                      <a:pt x="4132" y="10597"/>
                      <a:pt x="4049" y="10668"/>
                      <a:pt x="3954" y="10668"/>
                    </a:cubicBezTo>
                    <a:lnTo>
                      <a:pt x="3620" y="10668"/>
                    </a:lnTo>
                    <a:cubicBezTo>
                      <a:pt x="3513" y="10668"/>
                      <a:pt x="3442" y="10585"/>
                      <a:pt x="3442" y="10490"/>
                    </a:cubicBezTo>
                    <a:lnTo>
                      <a:pt x="3442" y="10478"/>
                    </a:lnTo>
                    <a:close/>
                    <a:moveTo>
                      <a:pt x="3762" y="0"/>
                    </a:moveTo>
                    <a:cubicBezTo>
                      <a:pt x="3746" y="0"/>
                      <a:pt x="3731" y="0"/>
                      <a:pt x="3716" y="0"/>
                    </a:cubicBezTo>
                    <a:cubicBezTo>
                      <a:pt x="1656" y="24"/>
                      <a:pt x="1" y="1739"/>
                      <a:pt x="13" y="3810"/>
                    </a:cubicBezTo>
                    <a:cubicBezTo>
                      <a:pt x="25" y="4775"/>
                      <a:pt x="406" y="5680"/>
                      <a:pt x="1073" y="6370"/>
                    </a:cubicBezTo>
                    <a:cubicBezTo>
                      <a:pt x="1596" y="6906"/>
                      <a:pt x="1870" y="7609"/>
                      <a:pt x="1870" y="8335"/>
                    </a:cubicBezTo>
                    <a:lnTo>
                      <a:pt x="1870" y="8835"/>
                    </a:lnTo>
                    <a:cubicBezTo>
                      <a:pt x="1870" y="9549"/>
                      <a:pt x="2335" y="10168"/>
                      <a:pt x="2966" y="10383"/>
                    </a:cubicBezTo>
                    <a:lnTo>
                      <a:pt x="2966" y="10490"/>
                    </a:lnTo>
                    <a:cubicBezTo>
                      <a:pt x="2966" y="10835"/>
                      <a:pt x="3239" y="11121"/>
                      <a:pt x="3585" y="11121"/>
                    </a:cubicBezTo>
                    <a:lnTo>
                      <a:pt x="3930" y="11121"/>
                    </a:lnTo>
                    <a:cubicBezTo>
                      <a:pt x="4275" y="11121"/>
                      <a:pt x="4549" y="10835"/>
                      <a:pt x="4549" y="10490"/>
                    </a:cubicBezTo>
                    <a:lnTo>
                      <a:pt x="4549" y="10383"/>
                    </a:lnTo>
                    <a:cubicBezTo>
                      <a:pt x="5192" y="10168"/>
                      <a:pt x="5645" y="9549"/>
                      <a:pt x="5645" y="8835"/>
                    </a:cubicBezTo>
                    <a:lnTo>
                      <a:pt x="5645" y="8335"/>
                    </a:lnTo>
                    <a:cubicBezTo>
                      <a:pt x="5645" y="7609"/>
                      <a:pt x="5918" y="6918"/>
                      <a:pt x="6442" y="6382"/>
                    </a:cubicBezTo>
                    <a:cubicBezTo>
                      <a:pt x="7133" y="5680"/>
                      <a:pt x="7502" y="4751"/>
                      <a:pt x="7502" y="3763"/>
                    </a:cubicBezTo>
                    <a:cubicBezTo>
                      <a:pt x="7550" y="2751"/>
                      <a:pt x="7145" y="1798"/>
                      <a:pt x="6418" y="1084"/>
                    </a:cubicBezTo>
                    <a:cubicBezTo>
                      <a:pt x="5715" y="380"/>
                      <a:pt x="4757" y="0"/>
                      <a:pt x="37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819;p77">
                <a:extLst>
                  <a:ext uri="{FF2B5EF4-FFF2-40B4-BE49-F238E27FC236}">
                    <a16:creationId xmlns:a16="http://schemas.microsoft.com/office/drawing/2014/main" id="{C809B614-B96C-A4F7-F92C-7AF78E191833}"/>
                  </a:ext>
                </a:extLst>
              </p:cNvPr>
              <p:cNvSpPr/>
              <p:nvPr/>
            </p:nvSpPr>
            <p:spPr>
              <a:xfrm>
                <a:off x="3263076" y="2942511"/>
                <a:ext cx="79287" cy="99579"/>
              </a:xfrm>
              <a:custGeom>
                <a:avLst/>
                <a:gdLst/>
                <a:ahLst/>
                <a:cxnLst/>
                <a:rect l="l" t="t" r="r" b="b"/>
                <a:pathLst>
                  <a:path w="2489" h="3126" extrusionOk="0">
                    <a:moveTo>
                      <a:pt x="246" y="1"/>
                    </a:moveTo>
                    <a:cubicBezTo>
                      <a:pt x="146" y="1"/>
                      <a:pt x="56" y="59"/>
                      <a:pt x="36" y="161"/>
                    </a:cubicBezTo>
                    <a:cubicBezTo>
                      <a:pt x="0" y="280"/>
                      <a:pt x="60" y="399"/>
                      <a:pt x="179" y="422"/>
                    </a:cubicBezTo>
                    <a:cubicBezTo>
                      <a:pt x="1286" y="744"/>
                      <a:pt x="2048" y="1768"/>
                      <a:pt x="2048" y="2899"/>
                    </a:cubicBezTo>
                    <a:cubicBezTo>
                      <a:pt x="2048" y="3018"/>
                      <a:pt x="2143" y="3125"/>
                      <a:pt x="2262" y="3125"/>
                    </a:cubicBezTo>
                    <a:cubicBezTo>
                      <a:pt x="2381" y="3125"/>
                      <a:pt x="2488" y="3018"/>
                      <a:pt x="2488" y="2899"/>
                    </a:cubicBezTo>
                    <a:cubicBezTo>
                      <a:pt x="2488" y="1577"/>
                      <a:pt x="1595" y="387"/>
                      <a:pt x="298" y="6"/>
                    </a:cubicBezTo>
                    <a:cubicBezTo>
                      <a:pt x="280" y="2"/>
                      <a:pt x="263" y="1"/>
                      <a:pt x="2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820;p77">
                <a:extLst>
                  <a:ext uri="{FF2B5EF4-FFF2-40B4-BE49-F238E27FC236}">
                    <a16:creationId xmlns:a16="http://schemas.microsoft.com/office/drawing/2014/main" id="{AAC87EBE-AE68-0254-A163-BA28AED37FA2}"/>
                  </a:ext>
                </a:extLst>
              </p:cNvPr>
              <p:cNvSpPr/>
              <p:nvPr/>
            </p:nvSpPr>
            <p:spPr>
              <a:xfrm>
                <a:off x="3237656" y="2939262"/>
                <a:ext cx="20897" cy="14462"/>
              </a:xfrm>
              <a:custGeom>
                <a:avLst/>
                <a:gdLst/>
                <a:ahLst/>
                <a:cxnLst/>
                <a:rect l="l" t="t" r="r" b="b"/>
                <a:pathLst>
                  <a:path w="656" h="454" extrusionOk="0">
                    <a:moveTo>
                      <a:pt x="227" y="1"/>
                    </a:moveTo>
                    <a:cubicBezTo>
                      <a:pt x="107" y="1"/>
                      <a:pt x="0" y="108"/>
                      <a:pt x="0" y="227"/>
                    </a:cubicBezTo>
                    <a:cubicBezTo>
                      <a:pt x="0" y="346"/>
                      <a:pt x="107" y="453"/>
                      <a:pt x="227" y="453"/>
                    </a:cubicBezTo>
                    <a:lnTo>
                      <a:pt x="417" y="453"/>
                    </a:lnTo>
                    <a:cubicBezTo>
                      <a:pt x="536" y="453"/>
                      <a:pt x="619" y="358"/>
                      <a:pt x="643" y="251"/>
                    </a:cubicBezTo>
                    <a:cubicBezTo>
                      <a:pt x="655" y="108"/>
                      <a:pt x="560" y="1"/>
                      <a:pt x="4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2821;p77">
                <a:extLst>
                  <a:ext uri="{FF2B5EF4-FFF2-40B4-BE49-F238E27FC236}">
                    <a16:creationId xmlns:a16="http://schemas.microsoft.com/office/drawing/2014/main" id="{57A9A288-80EC-B9A9-372A-C1FE7E5FF2D3}"/>
                  </a:ext>
                </a:extLst>
              </p:cNvPr>
              <p:cNvSpPr/>
              <p:nvPr/>
            </p:nvSpPr>
            <p:spPr>
              <a:xfrm>
                <a:off x="3379888" y="3029539"/>
                <a:ext cx="26567" cy="14048"/>
              </a:xfrm>
              <a:custGeom>
                <a:avLst/>
                <a:gdLst/>
                <a:ahLst/>
                <a:cxnLst/>
                <a:rect l="l" t="t" r="r" b="b"/>
                <a:pathLst>
                  <a:path w="834" h="441" extrusionOk="0">
                    <a:moveTo>
                      <a:pt x="226" y="0"/>
                    </a:moveTo>
                    <a:cubicBezTo>
                      <a:pt x="107" y="0"/>
                      <a:pt x="0" y="107"/>
                      <a:pt x="0" y="226"/>
                    </a:cubicBezTo>
                    <a:cubicBezTo>
                      <a:pt x="0" y="346"/>
                      <a:pt x="107" y="441"/>
                      <a:pt x="226" y="441"/>
                    </a:cubicBezTo>
                    <a:lnTo>
                      <a:pt x="607" y="441"/>
                    </a:lnTo>
                    <a:cubicBezTo>
                      <a:pt x="726" y="441"/>
                      <a:pt x="834" y="346"/>
                      <a:pt x="834" y="226"/>
                    </a:cubicBezTo>
                    <a:cubicBezTo>
                      <a:pt x="822" y="107"/>
                      <a:pt x="726" y="0"/>
                      <a:pt x="60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822;p77">
                <a:extLst>
                  <a:ext uri="{FF2B5EF4-FFF2-40B4-BE49-F238E27FC236}">
                    <a16:creationId xmlns:a16="http://schemas.microsoft.com/office/drawing/2014/main" id="{0530C0DC-876B-80F2-F752-FE1C07AB6DF0}"/>
                  </a:ext>
                </a:extLst>
              </p:cNvPr>
              <p:cNvSpPr/>
              <p:nvPr/>
            </p:nvSpPr>
            <p:spPr>
              <a:xfrm>
                <a:off x="3086313" y="3029539"/>
                <a:ext cx="26599" cy="14048"/>
              </a:xfrm>
              <a:custGeom>
                <a:avLst/>
                <a:gdLst/>
                <a:ahLst/>
                <a:cxnLst/>
                <a:rect l="l" t="t" r="r" b="b"/>
                <a:pathLst>
                  <a:path w="835" h="441" extrusionOk="0">
                    <a:moveTo>
                      <a:pt x="227" y="0"/>
                    </a:moveTo>
                    <a:cubicBezTo>
                      <a:pt x="108" y="0"/>
                      <a:pt x="1" y="107"/>
                      <a:pt x="1" y="226"/>
                    </a:cubicBezTo>
                    <a:cubicBezTo>
                      <a:pt x="1" y="346"/>
                      <a:pt x="108" y="441"/>
                      <a:pt x="227" y="441"/>
                    </a:cubicBezTo>
                    <a:lnTo>
                      <a:pt x="608" y="441"/>
                    </a:lnTo>
                    <a:cubicBezTo>
                      <a:pt x="727" y="441"/>
                      <a:pt x="834" y="346"/>
                      <a:pt x="834" y="226"/>
                    </a:cubicBezTo>
                    <a:cubicBezTo>
                      <a:pt x="834" y="107"/>
                      <a:pt x="727" y="0"/>
                      <a:pt x="6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2823;p77">
                <a:extLst>
                  <a:ext uri="{FF2B5EF4-FFF2-40B4-BE49-F238E27FC236}">
                    <a16:creationId xmlns:a16="http://schemas.microsoft.com/office/drawing/2014/main" id="{4E99F7AD-BDF6-4DEF-FC74-A092497163C5}"/>
                  </a:ext>
                </a:extLst>
              </p:cNvPr>
              <p:cNvSpPr/>
              <p:nvPr/>
            </p:nvSpPr>
            <p:spPr>
              <a:xfrm>
                <a:off x="3359788" y="2953469"/>
                <a:ext cx="26567" cy="20355"/>
              </a:xfrm>
              <a:custGeom>
                <a:avLst/>
                <a:gdLst/>
                <a:ahLst/>
                <a:cxnLst/>
                <a:rect l="l" t="t" r="r" b="b"/>
                <a:pathLst>
                  <a:path w="834" h="639" extrusionOk="0">
                    <a:moveTo>
                      <a:pt x="594" y="0"/>
                    </a:moveTo>
                    <a:cubicBezTo>
                      <a:pt x="555" y="0"/>
                      <a:pt x="514" y="13"/>
                      <a:pt x="476" y="43"/>
                    </a:cubicBezTo>
                    <a:lnTo>
                      <a:pt x="155" y="233"/>
                    </a:lnTo>
                    <a:cubicBezTo>
                      <a:pt x="48" y="293"/>
                      <a:pt x="0" y="424"/>
                      <a:pt x="83" y="531"/>
                    </a:cubicBezTo>
                    <a:cubicBezTo>
                      <a:pt x="119" y="602"/>
                      <a:pt x="203" y="638"/>
                      <a:pt x="274" y="638"/>
                    </a:cubicBezTo>
                    <a:cubicBezTo>
                      <a:pt x="310" y="638"/>
                      <a:pt x="345" y="614"/>
                      <a:pt x="381" y="602"/>
                    </a:cubicBezTo>
                    <a:lnTo>
                      <a:pt x="703" y="412"/>
                    </a:lnTo>
                    <a:cubicBezTo>
                      <a:pt x="810" y="352"/>
                      <a:pt x="834" y="221"/>
                      <a:pt x="774" y="114"/>
                    </a:cubicBezTo>
                    <a:cubicBezTo>
                      <a:pt x="735" y="45"/>
                      <a:pt x="667" y="0"/>
                      <a:pt x="5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2824;p77">
                <a:extLst>
                  <a:ext uri="{FF2B5EF4-FFF2-40B4-BE49-F238E27FC236}">
                    <a16:creationId xmlns:a16="http://schemas.microsoft.com/office/drawing/2014/main" id="{F6C1EA24-C05A-D2CB-993E-F5F6604803F1}"/>
                  </a:ext>
                </a:extLst>
              </p:cNvPr>
              <p:cNvSpPr/>
              <p:nvPr/>
            </p:nvSpPr>
            <p:spPr>
              <a:xfrm>
                <a:off x="3106413" y="3100034"/>
                <a:ext cx="26599" cy="20164"/>
              </a:xfrm>
              <a:custGeom>
                <a:avLst/>
                <a:gdLst/>
                <a:ahLst/>
                <a:cxnLst/>
                <a:rect l="l" t="t" r="r" b="b"/>
                <a:pathLst>
                  <a:path w="835" h="633" extrusionOk="0">
                    <a:moveTo>
                      <a:pt x="590" y="0"/>
                    </a:moveTo>
                    <a:cubicBezTo>
                      <a:pt x="550" y="0"/>
                      <a:pt x="511" y="12"/>
                      <a:pt x="477" y="38"/>
                    </a:cubicBezTo>
                    <a:lnTo>
                      <a:pt x="144" y="228"/>
                    </a:lnTo>
                    <a:cubicBezTo>
                      <a:pt x="36" y="288"/>
                      <a:pt x="1" y="419"/>
                      <a:pt x="72" y="526"/>
                    </a:cubicBezTo>
                    <a:cubicBezTo>
                      <a:pt x="108" y="597"/>
                      <a:pt x="191" y="633"/>
                      <a:pt x="263" y="633"/>
                    </a:cubicBezTo>
                    <a:cubicBezTo>
                      <a:pt x="310" y="633"/>
                      <a:pt x="334" y="609"/>
                      <a:pt x="370" y="597"/>
                    </a:cubicBezTo>
                    <a:lnTo>
                      <a:pt x="691" y="407"/>
                    </a:lnTo>
                    <a:cubicBezTo>
                      <a:pt x="787" y="347"/>
                      <a:pt x="834" y="216"/>
                      <a:pt x="775" y="109"/>
                    </a:cubicBezTo>
                    <a:cubicBezTo>
                      <a:pt x="736" y="40"/>
                      <a:pt x="663" y="0"/>
                      <a:pt x="5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2825;p77">
                <a:extLst>
                  <a:ext uri="{FF2B5EF4-FFF2-40B4-BE49-F238E27FC236}">
                    <a16:creationId xmlns:a16="http://schemas.microsoft.com/office/drawing/2014/main" id="{17FCD023-8BFF-1DC2-8BB4-D5B6A06F9F90}"/>
                  </a:ext>
                </a:extLst>
              </p:cNvPr>
              <p:cNvSpPr/>
              <p:nvPr/>
            </p:nvSpPr>
            <p:spPr>
              <a:xfrm>
                <a:off x="3308565" y="2897277"/>
                <a:ext cx="22044" cy="24178"/>
              </a:xfrm>
              <a:custGeom>
                <a:avLst/>
                <a:gdLst/>
                <a:ahLst/>
                <a:cxnLst/>
                <a:rect l="l" t="t" r="r" b="b"/>
                <a:pathLst>
                  <a:path w="692" h="759" extrusionOk="0">
                    <a:moveTo>
                      <a:pt x="441" y="1"/>
                    </a:moveTo>
                    <a:cubicBezTo>
                      <a:pt x="369" y="1"/>
                      <a:pt x="301" y="35"/>
                      <a:pt x="263" y="104"/>
                    </a:cubicBezTo>
                    <a:lnTo>
                      <a:pt x="60" y="438"/>
                    </a:lnTo>
                    <a:cubicBezTo>
                      <a:pt x="1" y="533"/>
                      <a:pt x="37" y="676"/>
                      <a:pt x="144" y="735"/>
                    </a:cubicBezTo>
                    <a:cubicBezTo>
                      <a:pt x="167" y="747"/>
                      <a:pt x="215" y="759"/>
                      <a:pt x="239" y="759"/>
                    </a:cubicBezTo>
                    <a:cubicBezTo>
                      <a:pt x="322" y="759"/>
                      <a:pt x="394" y="711"/>
                      <a:pt x="441" y="652"/>
                    </a:cubicBezTo>
                    <a:lnTo>
                      <a:pt x="632" y="330"/>
                    </a:lnTo>
                    <a:cubicBezTo>
                      <a:pt x="691" y="223"/>
                      <a:pt x="656" y="92"/>
                      <a:pt x="560" y="33"/>
                    </a:cubicBezTo>
                    <a:cubicBezTo>
                      <a:pt x="522" y="11"/>
                      <a:pt x="481" y="1"/>
                      <a:pt x="4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2826;p77">
                <a:extLst>
                  <a:ext uri="{FF2B5EF4-FFF2-40B4-BE49-F238E27FC236}">
                    <a16:creationId xmlns:a16="http://schemas.microsoft.com/office/drawing/2014/main" id="{D1D27551-E296-24FF-5FA5-55698C686341}"/>
                  </a:ext>
                </a:extLst>
              </p:cNvPr>
              <p:cNvSpPr/>
              <p:nvPr/>
            </p:nvSpPr>
            <p:spPr>
              <a:xfrm>
                <a:off x="3239153" y="2877049"/>
                <a:ext cx="14080" cy="26599"/>
              </a:xfrm>
              <a:custGeom>
                <a:avLst/>
                <a:gdLst/>
                <a:ahLst/>
                <a:cxnLst/>
                <a:rect l="l" t="t" r="r" b="b"/>
                <a:pathLst>
                  <a:path w="442" h="835" extrusionOk="0">
                    <a:moveTo>
                      <a:pt x="215" y="1"/>
                    </a:moveTo>
                    <a:cubicBezTo>
                      <a:pt x="96" y="1"/>
                      <a:pt x="1" y="96"/>
                      <a:pt x="1" y="215"/>
                    </a:cubicBezTo>
                    <a:lnTo>
                      <a:pt x="1" y="608"/>
                    </a:lnTo>
                    <a:cubicBezTo>
                      <a:pt x="1" y="727"/>
                      <a:pt x="96" y="834"/>
                      <a:pt x="215" y="834"/>
                    </a:cubicBezTo>
                    <a:cubicBezTo>
                      <a:pt x="334" y="834"/>
                      <a:pt x="441" y="727"/>
                      <a:pt x="441" y="608"/>
                    </a:cubicBezTo>
                    <a:lnTo>
                      <a:pt x="441" y="215"/>
                    </a:lnTo>
                    <a:cubicBezTo>
                      <a:pt x="441" y="96"/>
                      <a:pt x="358" y="1"/>
                      <a:pt x="2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2827;p77">
                <a:extLst>
                  <a:ext uri="{FF2B5EF4-FFF2-40B4-BE49-F238E27FC236}">
                    <a16:creationId xmlns:a16="http://schemas.microsoft.com/office/drawing/2014/main" id="{593F7C8D-E2E0-1431-EE78-C2A8C57E537A}"/>
                  </a:ext>
                </a:extLst>
              </p:cNvPr>
              <p:cNvSpPr/>
              <p:nvPr/>
            </p:nvSpPr>
            <p:spPr>
              <a:xfrm>
                <a:off x="3161809" y="2897500"/>
                <a:ext cx="22394" cy="24337"/>
              </a:xfrm>
              <a:custGeom>
                <a:avLst/>
                <a:gdLst/>
                <a:ahLst/>
                <a:cxnLst/>
                <a:rect l="l" t="t" r="r" b="b"/>
                <a:pathLst>
                  <a:path w="703" h="764" extrusionOk="0">
                    <a:moveTo>
                      <a:pt x="262" y="0"/>
                    </a:moveTo>
                    <a:cubicBezTo>
                      <a:pt x="222" y="0"/>
                      <a:pt x="181" y="12"/>
                      <a:pt x="143" y="38"/>
                    </a:cubicBezTo>
                    <a:cubicBezTo>
                      <a:pt x="48" y="97"/>
                      <a:pt x="0" y="228"/>
                      <a:pt x="72" y="335"/>
                    </a:cubicBezTo>
                    <a:lnTo>
                      <a:pt x="262" y="669"/>
                    </a:lnTo>
                    <a:cubicBezTo>
                      <a:pt x="310" y="740"/>
                      <a:pt x="381" y="764"/>
                      <a:pt x="464" y="764"/>
                    </a:cubicBezTo>
                    <a:cubicBezTo>
                      <a:pt x="500" y="764"/>
                      <a:pt x="536" y="752"/>
                      <a:pt x="560" y="740"/>
                    </a:cubicBezTo>
                    <a:cubicBezTo>
                      <a:pt x="667" y="681"/>
                      <a:pt x="703" y="550"/>
                      <a:pt x="643" y="442"/>
                    </a:cubicBezTo>
                    <a:lnTo>
                      <a:pt x="441" y="109"/>
                    </a:lnTo>
                    <a:cubicBezTo>
                      <a:pt x="402" y="40"/>
                      <a:pt x="334" y="0"/>
                      <a:pt x="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2828;p77">
                <a:extLst>
                  <a:ext uri="{FF2B5EF4-FFF2-40B4-BE49-F238E27FC236}">
                    <a16:creationId xmlns:a16="http://schemas.microsoft.com/office/drawing/2014/main" id="{4A7F0FDA-6E5C-20E4-8014-51D13EEF15DB}"/>
                  </a:ext>
                </a:extLst>
              </p:cNvPr>
              <p:cNvSpPr/>
              <p:nvPr/>
            </p:nvSpPr>
            <p:spPr>
              <a:xfrm>
                <a:off x="3106413" y="2953151"/>
                <a:ext cx="26599" cy="19909"/>
              </a:xfrm>
              <a:custGeom>
                <a:avLst/>
                <a:gdLst/>
                <a:ahLst/>
                <a:cxnLst/>
                <a:rect l="l" t="t" r="r" b="b"/>
                <a:pathLst>
                  <a:path w="835" h="625" extrusionOk="0">
                    <a:moveTo>
                      <a:pt x="246" y="0"/>
                    </a:moveTo>
                    <a:cubicBezTo>
                      <a:pt x="168" y="0"/>
                      <a:pt x="92" y="40"/>
                      <a:pt x="60" y="112"/>
                    </a:cubicBezTo>
                    <a:cubicBezTo>
                      <a:pt x="1" y="208"/>
                      <a:pt x="25" y="350"/>
                      <a:pt x="132" y="410"/>
                    </a:cubicBezTo>
                    <a:lnTo>
                      <a:pt x="453" y="600"/>
                    </a:lnTo>
                    <a:cubicBezTo>
                      <a:pt x="489" y="612"/>
                      <a:pt x="537" y="624"/>
                      <a:pt x="560" y="624"/>
                    </a:cubicBezTo>
                    <a:cubicBezTo>
                      <a:pt x="632" y="624"/>
                      <a:pt x="715" y="589"/>
                      <a:pt x="751" y="529"/>
                    </a:cubicBezTo>
                    <a:cubicBezTo>
                      <a:pt x="834" y="422"/>
                      <a:pt x="787" y="291"/>
                      <a:pt x="679" y="231"/>
                    </a:cubicBezTo>
                    <a:lnTo>
                      <a:pt x="358" y="29"/>
                    </a:lnTo>
                    <a:cubicBezTo>
                      <a:pt x="323" y="10"/>
                      <a:pt x="284" y="0"/>
                      <a:pt x="2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2829;p77">
                <a:extLst>
                  <a:ext uri="{FF2B5EF4-FFF2-40B4-BE49-F238E27FC236}">
                    <a16:creationId xmlns:a16="http://schemas.microsoft.com/office/drawing/2014/main" id="{641DFBF2-0965-952E-7DFA-16B2ACBC841A}"/>
                  </a:ext>
                </a:extLst>
              </p:cNvPr>
              <p:cNvSpPr/>
              <p:nvPr/>
            </p:nvSpPr>
            <p:spPr>
              <a:xfrm>
                <a:off x="3360520" y="3099811"/>
                <a:ext cx="25834" cy="20005"/>
              </a:xfrm>
              <a:custGeom>
                <a:avLst/>
                <a:gdLst/>
                <a:ahLst/>
                <a:cxnLst/>
                <a:rect l="l" t="t" r="r" b="b"/>
                <a:pathLst>
                  <a:path w="811" h="628" extrusionOk="0">
                    <a:moveTo>
                      <a:pt x="239" y="1"/>
                    </a:moveTo>
                    <a:cubicBezTo>
                      <a:pt x="167" y="1"/>
                      <a:pt x="99" y="35"/>
                      <a:pt x="60" y="104"/>
                    </a:cubicBezTo>
                    <a:cubicBezTo>
                      <a:pt x="1" y="211"/>
                      <a:pt x="25" y="342"/>
                      <a:pt x="132" y="402"/>
                    </a:cubicBezTo>
                    <a:lnTo>
                      <a:pt x="453" y="592"/>
                    </a:lnTo>
                    <a:cubicBezTo>
                      <a:pt x="489" y="604"/>
                      <a:pt x="537" y="628"/>
                      <a:pt x="561" y="628"/>
                    </a:cubicBezTo>
                    <a:cubicBezTo>
                      <a:pt x="632" y="628"/>
                      <a:pt x="715" y="580"/>
                      <a:pt x="751" y="521"/>
                    </a:cubicBezTo>
                    <a:cubicBezTo>
                      <a:pt x="811" y="426"/>
                      <a:pt x="787" y="283"/>
                      <a:pt x="680" y="223"/>
                    </a:cubicBezTo>
                    <a:lnTo>
                      <a:pt x="358" y="33"/>
                    </a:lnTo>
                    <a:cubicBezTo>
                      <a:pt x="320" y="11"/>
                      <a:pt x="279" y="1"/>
                      <a:pt x="2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5" name="Group 64">
            <a:extLst>
              <a:ext uri="{FF2B5EF4-FFF2-40B4-BE49-F238E27FC236}">
                <a16:creationId xmlns:a16="http://schemas.microsoft.com/office/drawing/2014/main" id="{E6A930EA-2DA1-9438-63F4-92722FEE9151}"/>
              </a:ext>
            </a:extLst>
          </p:cNvPr>
          <p:cNvGrpSpPr/>
          <p:nvPr/>
        </p:nvGrpSpPr>
        <p:grpSpPr>
          <a:xfrm>
            <a:off x="7178432" y="1483110"/>
            <a:ext cx="995082" cy="2366682"/>
            <a:chOff x="7216589" y="1931894"/>
            <a:chExt cx="995082" cy="2366682"/>
          </a:xfrm>
        </p:grpSpPr>
        <p:sp>
          <p:nvSpPr>
            <p:cNvPr id="4" name="Oval 3">
              <a:extLst>
                <a:ext uri="{FF2B5EF4-FFF2-40B4-BE49-F238E27FC236}">
                  <a16:creationId xmlns:a16="http://schemas.microsoft.com/office/drawing/2014/main" id="{837558A7-CD6A-2D7D-BD34-2E867252B6C1}"/>
                </a:ext>
              </a:extLst>
            </p:cNvPr>
            <p:cNvSpPr/>
            <p:nvPr/>
          </p:nvSpPr>
          <p:spPr>
            <a:xfrm>
              <a:off x="7216589" y="1931894"/>
              <a:ext cx="995082" cy="995082"/>
            </a:xfrm>
            <a:prstGeom prst="ellipse">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ADB3900-CDF5-4244-8D8C-7DCD95B499B3}"/>
                </a:ext>
              </a:extLst>
            </p:cNvPr>
            <p:cNvCxnSpPr/>
            <p:nvPr/>
          </p:nvCxnSpPr>
          <p:spPr>
            <a:xfrm>
              <a:off x="7736542" y="2926976"/>
              <a:ext cx="0" cy="137160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992AB804-350A-D381-A49C-3D540433214F}"/>
                </a:ext>
              </a:extLst>
            </p:cNvPr>
            <p:cNvSpPr/>
            <p:nvPr/>
          </p:nvSpPr>
          <p:spPr>
            <a:xfrm>
              <a:off x="7436229" y="3984811"/>
              <a:ext cx="600626" cy="31376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oogle Shape;13088;p78">
              <a:extLst>
                <a:ext uri="{FF2B5EF4-FFF2-40B4-BE49-F238E27FC236}">
                  <a16:creationId xmlns:a16="http://schemas.microsoft.com/office/drawing/2014/main" id="{6AB0FFFC-18F4-0981-CB4C-9F24DCDED7AB}"/>
                </a:ext>
              </a:extLst>
            </p:cNvPr>
            <p:cNvGrpSpPr/>
            <p:nvPr/>
          </p:nvGrpSpPr>
          <p:grpSpPr>
            <a:xfrm>
              <a:off x="7511111" y="2115337"/>
              <a:ext cx="450861" cy="624771"/>
              <a:chOff x="5377363" y="1516169"/>
              <a:chExt cx="257357" cy="356627"/>
            </a:xfrm>
            <a:solidFill>
              <a:schemeClr val="bg1"/>
            </a:solidFill>
          </p:grpSpPr>
          <p:sp>
            <p:nvSpPr>
              <p:cNvPr id="47" name="Google Shape;13089;p78">
                <a:extLst>
                  <a:ext uri="{FF2B5EF4-FFF2-40B4-BE49-F238E27FC236}">
                    <a16:creationId xmlns:a16="http://schemas.microsoft.com/office/drawing/2014/main" id="{C4C97533-05AC-9DA7-D479-E20AC412DB69}"/>
                  </a:ext>
                </a:extLst>
              </p:cNvPr>
              <p:cNvSpPr/>
              <p:nvPr/>
            </p:nvSpPr>
            <p:spPr>
              <a:xfrm>
                <a:off x="5377363" y="1516169"/>
                <a:ext cx="257357" cy="356627"/>
              </a:xfrm>
              <a:custGeom>
                <a:avLst/>
                <a:gdLst/>
                <a:ahLst/>
                <a:cxnLst/>
                <a:rect l="l" t="t" r="r" b="b"/>
                <a:pathLst>
                  <a:path w="8086" h="11205" extrusionOk="0">
                    <a:moveTo>
                      <a:pt x="4073" y="334"/>
                    </a:moveTo>
                    <a:cubicBezTo>
                      <a:pt x="4263" y="334"/>
                      <a:pt x="4430" y="441"/>
                      <a:pt x="4525" y="608"/>
                    </a:cubicBezTo>
                    <a:cubicBezTo>
                      <a:pt x="4561" y="656"/>
                      <a:pt x="4620" y="679"/>
                      <a:pt x="4680" y="679"/>
                    </a:cubicBezTo>
                    <a:lnTo>
                      <a:pt x="5299" y="679"/>
                    </a:lnTo>
                    <a:cubicBezTo>
                      <a:pt x="5406" y="679"/>
                      <a:pt x="5490" y="775"/>
                      <a:pt x="5490" y="870"/>
                    </a:cubicBezTo>
                    <a:lnTo>
                      <a:pt x="5490" y="1406"/>
                    </a:lnTo>
                    <a:lnTo>
                      <a:pt x="2668" y="1406"/>
                    </a:lnTo>
                    <a:lnTo>
                      <a:pt x="2668" y="870"/>
                    </a:lnTo>
                    <a:lnTo>
                      <a:pt x="2644" y="870"/>
                    </a:lnTo>
                    <a:cubicBezTo>
                      <a:pt x="2644" y="775"/>
                      <a:pt x="2727" y="679"/>
                      <a:pt x="2835" y="679"/>
                    </a:cubicBezTo>
                    <a:lnTo>
                      <a:pt x="3454" y="679"/>
                    </a:lnTo>
                    <a:cubicBezTo>
                      <a:pt x="3513" y="679"/>
                      <a:pt x="3573" y="656"/>
                      <a:pt x="3608" y="608"/>
                    </a:cubicBezTo>
                    <a:cubicBezTo>
                      <a:pt x="3716" y="441"/>
                      <a:pt x="3870" y="334"/>
                      <a:pt x="4073" y="334"/>
                    </a:cubicBezTo>
                    <a:close/>
                    <a:moveTo>
                      <a:pt x="7395" y="1037"/>
                    </a:moveTo>
                    <a:cubicBezTo>
                      <a:pt x="7597" y="1037"/>
                      <a:pt x="7764" y="1203"/>
                      <a:pt x="7764" y="1394"/>
                    </a:cubicBezTo>
                    <a:lnTo>
                      <a:pt x="7764" y="10514"/>
                    </a:lnTo>
                    <a:cubicBezTo>
                      <a:pt x="7764" y="10716"/>
                      <a:pt x="7597" y="10871"/>
                      <a:pt x="7395" y="10871"/>
                    </a:cubicBezTo>
                    <a:lnTo>
                      <a:pt x="727" y="10871"/>
                    </a:lnTo>
                    <a:cubicBezTo>
                      <a:pt x="537" y="10871"/>
                      <a:pt x="370" y="10704"/>
                      <a:pt x="370" y="10514"/>
                    </a:cubicBezTo>
                    <a:lnTo>
                      <a:pt x="370" y="1394"/>
                    </a:lnTo>
                    <a:cubicBezTo>
                      <a:pt x="370" y="1203"/>
                      <a:pt x="537" y="1037"/>
                      <a:pt x="727" y="1037"/>
                    </a:cubicBezTo>
                    <a:lnTo>
                      <a:pt x="2323" y="1037"/>
                    </a:lnTo>
                    <a:lnTo>
                      <a:pt x="2323" y="1572"/>
                    </a:lnTo>
                    <a:cubicBezTo>
                      <a:pt x="2323" y="1668"/>
                      <a:pt x="2406" y="1739"/>
                      <a:pt x="2489" y="1739"/>
                    </a:cubicBezTo>
                    <a:lnTo>
                      <a:pt x="5644" y="1739"/>
                    </a:lnTo>
                    <a:cubicBezTo>
                      <a:pt x="5728" y="1739"/>
                      <a:pt x="5811" y="1668"/>
                      <a:pt x="5811" y="1572"/>
                    </a:cubicBezTo>
                    <a:lnTo>
                      <a:pt x="5811" y="1037"/>
                    </a:lnTo>
                    <a:close/>
                    <a:moveTo>
                      <a:pt x="4037" y="1"/>
                    </a:moveTo>
                    <a:cubicBezTo>
                      <a:pt x="3751" y="1"/>
                      <a:pt x="3501" y="132"/>
                      <a:pt x="3335" y="358"/>
                    </a:cubicBezTo>
                    <a:lnTo>
                      <a:pt x="2799" y="358"/>
                    </a:lnTo>
                    <a:cubicBezTo>
                      <a:pt x="2585" y="358"/>
                      <a:pt x="2382" y="501"/>
                      <a:pt x="2311" y="715"/>
                    </a:cubicBezTo>
                    <a:lnTo>
                      <a:pt x="691" y="715"/>
                    </a:lnTo>
                    <a:cubicBezTo>
                      <a:pt x="299" y="715"/>
                      <a:pt x="1" y="1025"/>
                      <a:pt x="1" y="1394"/>
                    </a:cubicBezTo>
                    <a:lnTo>
                      <a:pt x="1" y="10514"/>
                    </a:lnTo>
                    <a:cubicBezTo>
                      <a:pt x="1" y="10907"/>
                      <a:pt x="322" y="11204"/>
                      <a:pt x="691" y="11204"/>
                    </a:cubicBezTo>
                    <a:lnTo>
                      <a:pt x="7359" y="11204"/>
                    </a:lnTo>
                    <a:cubicBezTo>
                      <a:pt x="7740" y="11204"/>
                      <a:pt x="8038" y="10895"/>
                      <a:pt x="8038" y="10514"/>
                    </a:cubicBezTo>
                    <a:lnTo>
                      <a:pt x="8038" y="1394"/>
                    </a:lnTo>
                    <a:cubicBezTo>
                      <a:pt x="8085" y="1025"/>
                      <a:pt x="7776" y="715"/>
                      <a:pt x="7383" y="715"/>
                    </a:cubicBezTo>
                    <a:lnTo>
                      <a:pt x="5763" y="715"/>
                    </a:lnTo>
                    <a:cubicBezTo>
                      <a:pt x="5692" y="501"/>
                      <a:pt x="5490" y="358"/>
                      <a:pt x="5275" y="358"/>
                    </a:cubicBezTo>
                    <a:lnTo>
                      <a:pt x="4740" y="358"/>
                    </a:lnTo>
                    <a:cubicBezTo>
                      <a:pt x="4573" y="132"/>
                      <a:pt x="4323" y="1"/>
                      <a:pt x="4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090;p78">
                <a:extLst>
                  <a:ext uri="{FF2B5EF4-FFF2-40B4-BE49-F238E27FC236}">
                    <a16:creationId xmlns:a16="http://schemas.microsoft.com/office/drawing/2014/main" id="{62D57135-C8E4-834A-D58A-43559311894F}"/>
                  </a:ext>
                </a:extLst>
              </p:cNvPr>
              <p:cNvSpPr/>
              <p:nvPr/>
            </p:nvSpPr>
            <p:spPr>
              <a:xfrm>
                <a:off x="5501681" y="1538925"/>
                <a:ext cx="10248" cy="10248"/>
              </a:xfrm>
              <a:custGeom>
                <a:avLst/>
                <a:gdLst/>
                <a:ahLst/>
                <a:cxnLst/>
                <a:rect l="l" t="t" r="r" b="b"/>
                <a:pathLst>
                  <a:path w="322" h="322" extrusionOk="0">
                    <a:moveTo>
                      <a:pt x="167" y="0"/>
                    </a:moveTo>
                    <a:cubicBezTo>
                      <a:pt x="72" y="0"/>
                      <a:pt x="0" y="71"/>
                      <a:pt x="0" y="155"/>
                    </a:cubicBezTo>
                    <a:cubicBezTo>
                      <a:pt x="0" y="250"/>
                      <a:pt x="72" y="322"/>
                      <a:pt x="167" y="322"/>
                    </a:cubicBezTo>
                    <a:cubicBezTo>
                      <a:pt x="250" y="322"/>
                      <a:pt x="322" y="250"/>
                      <a:pt x="322" y="155"/>
                    </a:cubicBezTo>
                    <a:cubicBezTo>
                      <a:pt x="322" y="71"/>
                      <a:pt x="250" y="0"/>
                      <a:pt x="1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091;p78">
                <a:extLst>
                  <a:ext uri="{FF2B5EF4-FFF2-40B4-BE49-F238E27FC236}">
                    <a16:creationId xmlns:a16="http://schemas.microsoft.com/office/drawing/2014/main" id="{9D03B363-756A-90D5-3FB5-FBB93C014EBD}"/>
                  </a:ext>
                </a:extLst>
              </p:cNvPr>
              <p:cNvSpPr/>
              <p:nvPr/>
            </p:nvSpPr>
            <p:spPr>
              <a:xfrm>
                <a:off x="5401233" y="1560886"/>
                <a:ext cx="211112" cy="278554"/>
              </a:xfrm>
              <a:custGeom>
                <a:avLst/>
                <a:gdLst/>
                <a:ahLst/>
                <a:cxnLst/>
                <a:rect l="l" t="t" r="r" b="b"/>
                <a:pathLst>
                  <a:path w="6633" h="8752" extrusionOk="0">
                    <a:moveTo>
                      <a:pt x="156" y="1"/>
                    </a:moveTo>
                    <a:cubicBezTo>
                      <a:pt x="72" y="1"/>
                      <a:pt x="1" y="84"/>
                      <a:pt x="1" y="167"/>
                    </a:cubicBezTo>
                    <a:lnTo>
                      <a:pt x="1" y="8597"/>
                    </a:lnTo>
                    <a:cubicBezTo>
                      <a:pt x="1" y="8680"/>
                      <a:pt x="72" y="8752"/>
                      <a:pt x="156" y="8752"/>
                    </a:cubicBezTo>
                    <a:lnTo>
                      <a:pt x="6466" y="8752"/>
                    </a:lnTo>
                    <a:cubicBezTo>
                      <a:pt x="6561" y="8752"/>
                      <a:pt x="6633" y="8680"/>
                      <a:pt x="6633" y="8597"/>
                    </a:cubicBezTo>
                    <a:lnTo>
                      <a:pt x="6633" y="167"/>
                    </a:lnTo>
                    <a:cubicBezTo>
                      <a:pt x="6633" y="84"/>
                      <a:pt x="6561" y="1"/>
                      <a:pt x="6478" y="1"/>
                    </a:cubicBezTo>
                    <a:lnTo>
                      <a:pt x="5597" y="1"/>
                    </a:lnTo>
                    <a:cubicBezTo>
                      <a:pt x="5502" y="1"/>
                      <a:pt x="5430" y="84"/>
                      <a:pt x="5430" y="167"/>
                    </a:cubicBezTo>
                    <a:cubicBezTo>
                      <a:pt x="5430" y="263"/>
                      <a:pt x="5502" y="334"/>
                      <a:pt x="5597" y="334"/>
                    </a:cubicBezTo>
                    <a:lnTo>
                      <a:pt x="6311" y="334"/>
                    </a:lnTo>
                    <a:lnTo>
                      <a:pt x="6311" y="8430"/>
                    </a:lnTo>
                    <a:lnTo>
                      <a:pt x="322" y="8430"/>
                    </a:lnTo>
                    <a:lnTo>
                      <a:pt x="322" y="334"/>
                    </a:lnTo>
                    <a:lnTo>
                      <a:pt x="1037" y="334"/>
                    </a:lnTo>
                    <a:cubicBezTo>
                      <a:pt x="1132" y="334"/>
                      <a:pt x="1203" y="263"/>
                      <a:pt x="1203" y="167"/>
                    </a:cubicBezTo>
                    <a:cubicBezTo>
                      <a:pt x="1203" y="84"/>
                      <a:pt x="1132" y="1"/>
                      <a:pt x="1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092;p78">
                <a:extLst>
                  <a:ext uri="{FF2B5EF4-FFF2-40B4-BE49-F238E27FC236}">
                    <a16:creationId xmlns:a16="http://schemas.microsoft.com/office/drawing/2014/main" id="{C1544449-75BE-F839-64AF-18A05128D5DD}"/>
                  </a:ext>
                </a:extLst>
              </p:cNvPr>
              <p:cNvSpPr/>
              <p:nvPr/>
            </p:nvSpPr>
            <p:spPr>
              <a:xfrm>
                <a:off x="5434207" y="1672664"/>
                <a:ext cx="33387" cy="33387"/>
              </a:xfrm>
              <a:custGeom>
                <a:avLst/>
                <a:gdLst/>
                <a:ahLst/>
                <a:cxnLst/>
                <a:rect l="l" t="t" r="r" b="b"/>
                <a:pathLst>
                  <a:path w="1049" h="1049" extrusionOk="0">
                    <a:moveTo>
                      <a:pt x="525" y="311"/>
                    </a:moveTo>
                    <a:cubicBezTo>
                      <a:pt x="632" y="311"/>
                      <a:pt x="715" y="406"/>
                      <a:pt x="715" y="513"/>
                    </a:cubicBezTo>
                    <a:cubicBezTo>
                      <a:pt x="703" y="608"/>
                      <a:pt x="632" y="703"/>
                      <a:pt x="525" y="703"/>
                    </a:cubicBezTo>
                    <a:cubicBezTo>
                      <a:pt x="418" y="703"/>
                      <a:pt x="334" y="608"/>
                      <a:pt x="334" y="513"/>
                    </a:cubicBezTo>
                    <a:cubicBezTo>
                      <a:pt x="334" y="406"/>
                      <a:pt x="418" y="311"/>
                      <a:pt x="525" y="311"/>
                    </a:cubicBezTo>
                    <a:close/>
                    <a:moveTo>
                      <a:pt x="525" y="1"/>
                    </a:moveTo>
                    <a:cubicBezTo>
                      <a:pt x="239" y="1"/>
                      <a:pt x="1" y="239"/>
                      <a:pt x="1" y="525"/>
                    </a:cubicBezTo>
                    <a:cubicBezTo>
                      <a:pt x="1" y="811"/>
                      <a:pt x="239" y="1049"/>
                      <a:pt x="525" y="1049"/>
                    </a:cubicBezTo>
                    <a:cubicBezTo>
                      <a:pt x="810" y="1049"/>
                      <a:pt x="1049" y="811"/>
                      <a:pt x="1049" y="525"/>
                    </a:cubicBezTo>
                    <a:cubicBezTo>
                      <a:pt x="1049" y="239"/>
                      <a:pt x="810" y="1"/>
                      <a:pt x="5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093;p78">
                <a:extLst>
                  <a:ext uri="{FF2B5EF4-FFF2-40B4-BE49-F238E27FC236}">
                    <a16:creationId xmlns:a16="http://schemas.microsoft.com/office/drawing/2014/main" id="{64494F7A-1227-2DBC-9F3D-A0D9E59BCDB9}"/>
                  </a:ext>
                </a:extLst>
              </p:cNvPr>
              <p:cNvSpPr/>
              <p:nvPr/>
            </p:nvSpPr>
            <p:spPr>
              <a:xfrm>
                <a:off x="5434207" y="1723079"/>
                <a:ext cx="33387" cy="33005"/>
              </a:xfrm>
              <a:custGeom>
                <a:avLst/>
                <a:gdLst/>
                <a:ahLst/>
                <a:cxnLst/>
                <a:rect l="l" t="t" r="r" b="b"/>
                <a:pathLst>
                  <a:path w="1049" h="1037" extrusionOk="0">
                    <a:moveTo>
                      <a:pt x="525" y="310"/>
                    </a:moveTo>
                    <a:cubicBezTo>
                      <a:pt x="632" y="310"/>
                      <a:pt x="715" y="405"/>
                      <a:pt x="715" y="501"/>
                    </a:cubicBezTo>
                    <a:cubicBezTo>
                      <a:pt x="703" y="608"/>
                      <a:pt x="632" y="703"/>
                      <a:pt x="525" y="703"/>
                    </a:cubicBezTo>
                    <a:cubicBezTo>
                      <a:pt x="418" y="703"/>
                      <a:pt x="334" y="608"/>
                      <a:pt x="334" y="501"/>
                    </a:cubicBezTo>
                    <a:cubicBezTo>
                      <a:pt x="334" y="405"/>
                      <a:pt x="418" y="310"/>
                      <a:pt x="525" y="310"/>
                    </a:cubicBezTo>
                    <a:close/>
                    <a:moveTo>
                      <a:pt x="525" y="0"/>
                    </a:moveTo>
                    <a:cubicBezTo>
                      <a:pt x="239" y="0"/>
                      <a:pt x="1" y="239"/>
                      <a:pt x="1" y="512"/>
                    </a:cubicBezTo>
                    <a:cubicBezTo>
                      <a:pt x="1" y="798"/>
                      <a:pt x="239" y="1036"/>
                      <a:pt x="525" y="1036"/>
                    </a:cubicBezTo>
                    <a:cubicBezTo>
                      <a:pt x="810" y="1036"/>
                      <a:pt x="1049" y="798"/>
                      <a:pt x="1049" y="512"/>
                    </a:cubicBezTo>
                    <a:cubicBezTo>
                      <a:pt x="1049" y="239"/>
                      <a:pt x="810" y="0"/>
                      <a:pt x="5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3094;p78">
                <a:extLst>
                  <a:ext uri="{FF2B5EF4-FFF2-40B4-BE49-F238E27FC236}">
                    <a16:creationId xmlns:a16="http://schemas.microsoft.com/office/drawing/2014/main" id="{EAA958B3-F19F-0294-C43B-A28D6E6F8656}"/>
                  </a:ext>
                </a:extLst>
              </p:cNvPr>
              <p:cNvSpPr/>
              <p:nvPr/>
            </p:nvSpPr>
            <p:spPr>
              <a:xfrm>
                <a:off x="5434207" y="1773112"/>
                <a:ext cx="33387" cy="33355"/>
              </a:xfrm>
              <a:custGeom>
                <a:avLst/>
                <a:gdLst/>
                <a:ahLst/>
                <a:cxnLst/>
                <a:rect l="l" t="t" r="r" b="b"/>
                <a:pathLst>
                  <a:path w="1049" h="1048" extrusionOk="0">
                    <a:moveTo>
                      <a:pt x="525" y="310"/>
                    </a:moveTo>
                    <a:cubicBezTo>
                      <a:pt x="632" y="310"/>
                      <a:pt x="715" y="405"/>
                      <a:pt x="715" y="512"/>
                    </a:cubicBezTo>
                    <a:cubicBezTo>
                      <a:pt x="703" y="619"/>
                      <a:pt x="632" y="703"/>
                      <a:pt x="525" y="703"/>
                    </a:cubicBezTo>
                    <a:cubicBezTo>
                      <a:pt x="418" y="703"/>
                      <a:pt x="334" y="607"/>
                      <a:pt x="334" y="512"/>
                    </a:cubicBezTo>
                    <a:cubicBezTo>
                      <a:pt x="334" y="405"/>
                      <a:pt x="418" y="310"/>
                      <a:pt x="525" y="310"/>
                    </a:cubicBezTo>
                    <a:close/>
                    <a:moveTo>
                      <a:pt x="525" y="0"/>
                    </a:moveTo>
                    <a:cubicBezTo>
                      <a:pt x="239" y="0"/>
                      <a:pt x="1" y="238"/>
                      <a:pt x="1" y="524"/>
                    </a:cubicBezTo>
                    <a:cubicBezTo>
                      <a:pt x="1" y="810"/>
                      <a:pt x="239" y="1048"/>
                      <a:pt x="525" y="1048"/>
                    </a:cubicBezTo>
                    <a:cubicBezTo>
                      <a:pt x="810" y="1048"/>
                      <a:pt x="1049" y="810"/>
                      <a:pt x="1049" y="524"/>
                    </a:cubicBezTo>
                    <a:cubicBezTo>
                      <a:pt x="1025" y="226"/>
                      <a:pt x="810" y="0"/>
                      <a:pt x="5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3095;p78">
                <a:extLst>
                  <a:ext uri="{FF2B5EF4-FFF2-40B4-BE49-F238E27FC236}">
                    <a16:creationId xmlns:a16="http://schemas.microsoft.com/office/drawing/2014/main" id="{B8B5484D-0BAB-A470-ACA4-795B9550910A}"/>
                  </a:ext>
                </a:extLst>
              </p:cNvPr>
              <p:cNvSpPr/>
              <p:nvPr/>
            </p:nvSpPr>
            <p:spPr>
              <a:xfrm>
                <a:off x="5478924" y="1672664"/>
                <a:ext cx="60663" cy="10662"/>
              </a:xfrm>
              <a:custGeom>
                <a:avLst/>
                <a:gdLst/>
                <a:ahLst/>
                <a:cxnLst/>
                <a:rect l="l" t="t" r="r" b="b"/>
                <a:pathLst>
                  <a:path w="1906" h="335" extrusionOk="0">
                    <a:moveTo>
                      <a:pt x="167" y="1"/>
                    </a:moveTo>
                    <a:cubicBezTo>
                      <a:pt x="72" y="1"/>
                      <a:pt x="1" y="84"/>
                      <a:pt x="1" y="168"/>
                    </a:cubicBezTo>
                    <a:cubicBezTo>
                      <a:pt x="1" y="263"/>
                      <a:pt x="72" y="334"/>
                      <a:pt x="167" y="334"/>
                    </a:cubicBezTo>
                    <a:lnTo>
                      <a:pt x="1739" y="334"/>
                    </a:lnTo>
                    <a:cubicBezTo>
                      <a:pt x="1822" y="334"/>
                      <a:pt x="1906" y="263"/>
                      <a:pt x="1906" y="168"/>
                    </a:cubicBezTo>
                    <a:cubicBezTo>
                      <a:pt x="1906" y="84"/>
                      <a:pt x="1846" y="1"/>
                      <a:pt x="1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3096;p78">
                <a:extLst>
                  <a:ext uri="{FF2B5EF4-FFF2-40B4-BE49-F238E27FC236}">
                    <a16:creationId xmlns:a16="http://schemas.microsoft.com/office/drawing/2014/main" id="{22E04349-0E8E-3BD0-6229-93D29DFEEBFF}"/>
                  </a:ext>
                </a:extLst>
              </p:cNvPr>
              <p:cNvSpPr/>
              <p:nvPr/>
            </p:nvSpPr>
            <p:spPr>
              <a:xfrm>
                <a:off x="5478924" y="1695039"/>
                <a:ext cx="99716" cy="10630"/>
              </a:xfrm>
              <a:custGeom>
                <a:avLst/>
                <a:gdLst/>
                <a:ahLst/>
                <a:cxnLst/>
                <a:rect l="l" t="t" r="r" b="b"/>
                <a:pathLst>
                  <a:path w="3133" h="334" extrusionOk="0">
                    <a:moveTo>
                      <a:pt x="156" y="0"/>
                    </a:moveTo>
                    <a:cubicBezTo>
                      <a:pt x="72" y="0"/>
                      <a:pt x="1" y="72"/>
                      <a:pt x="1" y="167"/>
                    </a:cubicBezTo>
                    <a:cubicBezTo>
                      <a:pt x="1" y="250"/>
                      <a:pt x="72" y="334"/>
                      <a:pt x="156" y="334"/>
                    </a:cubicBezTo>
                    <a:lnTo>
                      <a:pt x="2977" y="334"/>
                    </a:lnTo>
                    <a:cubicBezTo>
                      <a:pt x="3061" y="334"/>
                      <a:pt x="3132" y="250"/>
                      <a:pt x="3132" y="167"/>
                    </a:cubicBezTo>
                    <a:cubicBezTo>
                      <a:pt x="3132" y="72"/>
                      <a:pt x="3061" y="0"/>
                      <a:pt x="297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3097;p78">
                <a:extLst>
                  <a:ext uri="{FF2B5EF4-FFF2-40B4-BE49-F238E27FC236}">
                    <a16:creationId xmlns:a16="http://schemas.microsoft.com/office/drawing/2014/main" id="{79FF772F-6B45-AC15-146A-FB54E49AABC7}"/>
                  </a:ext>
                </a:extLst>
              </p:cNvPr>
              <p:cNvSpPr/>
              <p:nvPr/>
            </p:nvSpPr>
            <p:spPr>
              <a:xfrm>
                <a:off x="5478924" y="1723079"/>
                <a:ext cx="60663" cy="10248"/>
              </a:xfrm>
              <a:custGeom>
                <a:avLst/>
                <a:gdLst/>
                <a:ahLst/>
                <a:cxnLst/>
                <a:rect l="l" t="t" r="r" b="b"/>
                <a:pathLst>
                  <a:path w="1906" h="322" extrusionOk="0">
                    <a:moveTo>
                      <a:pt x="167" y="0"/>
                    </a:moveTo>
                    <a:cubicBezTo>
                      <a:pt x="72" y="0"/>
                      <a:pt x="1" y="72"/>
                      <a:pt x="1" y="167"/>
                    </a:cubicBezTo>
                    <a:cubicBezTo>
                      <a:pt x="1" y="251"/>
                      <a:pt x="72" y="322"/>
                      <a:pt x="167" y="322"/>
                    </a:cubicBezTo>
                    <a:lnTo>
                      <a:pt x="1739" y="322"/>
                    </a:lnTo>
                    <a:cubicBezTo>
                      <a:pt x="1822" y="322"/>
                      <a:pt x="1906" y="251"/>
                      <a:pt x="1906" y="167"/>
                    </a:cubicBezTo>
                    <a:cubicBezTo>
                      <a:pt x="1906" y="72"/>
                      <a:pt x="1846" y="0"/>
                      <a:pt x="17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3098;p78">
                <a:extLst>
                  <a:ext uri="{FF2B5EF4-FFF2-40B4-BE49-F238E27FC236}">
                    <a16:creationId xmlns:a16="http://schemas.microsoft.com/office/drawing/2014/main" id="{27ACF762-00C1-AEF3-F766-AE14BC4C4CDF}"/>
                  </a:ext>
                </a:extLst>
              </p:cNvPr>
              <p:cNvSpPr/>
              <p:nvPr/>
            </p:nvSpPr>
            <p:spPr>
              <a:xfrm>
                <a:off x="5478924" y="1745422"/>
                <a:ext cx="99716" cy="10280"/>
              </a:xfrm>
              <a:custGeom>
                <a:avLst/>
                <a:gdLst/>
                <a:ahLst/>
                <a:cxnLst/>
                <a:rect l="l" t="t" r="r" b="b"/>
                <a:pathLst>
                  <a:path w="3133" h="323" extrusionOk="0">
                    <a:moveTo>
                      <a:pt x="156" y="1"/>
                    </a:moveTo>
                    <a:cubicBezTo>
                      <a:pt x="72" y="1"/>
                      <a:pt x="1" y="72"/>
                      <a:pt x="1" y="156"/>
                    </a:cubicBezTo>
                    <a:cubicBezTo>
                      <a:pt x="1" y="251"/>
                      <a:pt x="72" y="322"/>
                      <a:pt x="156" y="322"/>
                    </a:cubicBezTo>
                    <a:lnTo>
                      <a:pt x="2977" y="322"/>
                    </a:lnTo>
                    <a:cubicBezTo>
                      <a:pt x="3061" y="322"/>
                      <a:pt x="3132" y="251"/>
                      <a:pt x="3132" y="156"/>
                    </a:cubicBezTo>
                    <a:cubicBezTo>
                      <a:pt x="3132" y="72"/>
                      <a:pt x="3061" y="1"/>
                      <a:pt x="29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3099;p78">
                <a:extLst>
                  <a:ext uri="{FF2B5EF4-FFF2-40B4-BE49-F238E27FC236}">
                    <a16:creationId xmlns:a16="http://schemas.microsoft.com/office/drawing/2014/main" id="{C1866FE7-9BCD-4E24-CB3C-A84B8AE25A1E}"/>
                  </a:ext>
                </a:extLst>
              </p:cNvPr>
              <p:cNvSpPr/>
              <p:nvPr/>
            </p:nvSpPr>
            <p:spPr>
              <a:xfrm>
                <a:off x="5478924" y="1773112"/>
                <a:ext cx="60663" cy="10630"/>
              </a:xfrm>
              <a:custGeom>
                <a:avLst/>
                <a:gdLst/>
                <a:ahLst/>
                <a:cxnLst/>
                <a:rect l="l" t="t" r="r" b="b"/>
                <a:pathLst>
                  <a:path w="1906" h="334" extrusionOk="0">
                    <a:moveTo>
                      <a:pt x="167" y="0"/>
                    </a:moveTo>
                    <a:cubicBezTo>
                      <a:pt x="72" y="0"/>
                      <a:pt x="1" y="83"/>
                      <a:pt x="1" y="167"/>
                    </a:cubicBezTo>
                    <a:cubicBezTo>
                      <a:pt x="1" y="262"/>
                      <a:pt x="72" y="333"/>
                      <a:pt x="167" y="333"/>
                    </a:cubicBezTo>
                    <a:lnTo>
                      <a:pt x="1739" y="333"/>
                    </a:lnTo>
                    <a:cubicBezTo>
                      <a:pt x="1822" y="333"/>
                      <a:pt x="1906" y="262"/>
                      <a:pt x="1906" y="167"/>
                    </a:cubicBezTo>
                    <a:cubicBezTo>
                      <a:pt x="1906" y="83"/>
                      <a:pt x="1846" y="0"/>
                      <a:pt x="17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3100;p78">
                <a:extLst>
                  <a:ext uri="{FF2B5EF4-FFF2-40B4-BE49-F238E27FC236}">
                    <a16:creationId xmlns:a16="http://schemas.microsoft.com/office/drawing/2014/main" id="{8778E153-1CD6-4200-7127-77E05E6CF200}"/>
                  </a:ext>
                </a:extLst>
              </p:cNvPr>
              <p:cNvSpPr/>
              <p:nvPr/>
            </p:nvSpPr>
            <p:spPr>
              <a:xfrm>
                <a:off x="5478924" y="1795455"/>
                <a:ext cx="99716" cy="10630"/>
              </a:xfrm>
              <a:custGeom>
                <a:avLst/>
                <a:gdLst/>
                <a:ahLst/>
                <a:cxnLst/>
                <a:rect l="l" t="t" r="r" b="b"/>
                <a:pathLst>
                  <a:path w="3133" h="334" extrusionOk="0">
                    <a:moveTo>
                      <a:pt x="156" y="1"/>
                    </a:moveTo>
                    <a:cubicBezTo>
                      <a:pt x="72" y="1"/>
                      <a:pt x="1" y="72"/>
                      <a:pt x="1" y="167"/>
                    </a:cubicBezTo>
                    <a:cubicBezTo>
                      <a:pt x="1" y="251"/>
                      <a:pt x="72" y="334"/>
                      <a:pt x="156" y="334"/>
                    </a:cubicBezTo>
                    <a:lnTo>
                      <a:pt x="2977" y="334"/>
                    </a:lnTo>
                    <a:cubicBezTo>
                      <a:pt x="3061" y="334"/>
                      <a:pt x="3132" y="251"/>
                      <a:pt x="3132" y="167"/>
                    </a:cubicBezTo>
                    <a:cubicBezTo>
                      <a:pt x="3132" y="72"/>
                      <a:pt x="3061" y="1"/>
                      <a:pt x="29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3101;p78">
                <a:extLst>
                  <a:ext uri="{FF2B5EF4-FFF2-40B4-BE49-F238E27FC236}">
                    <a16:creationId xmlns:a16="http://schemas.microsoft.com/office/drawing/2014/main" id="{19F6E25F-9E56-26F8-9B9C-D37A8EA5CFC1}"/>
                  </a:ext>
                </a:extLst>
              </p:cNvPr>
              <p:cNvSpPr/>
              <p:nvPr/>
            </p:nvSpPr>
            <p:spPr>
              <a:xfrm>
                <a:off x="5478924" y="1588926"/>
                <a:ext cx="99716" cy="10662"/>
              </a:xfrm>
              <a:custGeom>
                <a:avLst/>
                <a:gdLst/>
                <a:ahLst/>
                <a:cxnLst/>
                <a:rect l="l" t="t" r="r" b="b"/>
                <a:pathLst>
                  <a:path w="3133" h="335" extrusionOk="0">
                    <a:moveTo>
                      <a:pt x="156" y="1"/>
                    </a:moveTo>
                    <a:cubicBezTo>
                      <a:pt x="72" y="1"/>
                      <a:pt x="1" y="72"/>
                      <a:pt x="1" y="167"/>
                    </a:cubicBezTo>
                    <a:cubicBezTo>
                      <a:pt x="1" y="251"/>
                      <a:pt x="72" y="334"/>
                      <a:pt x="156" y="334"/>
                    </a:cubicBezTo>
                    <a:lnTo>
                      <a:pt x="2977" y="334"/>
                    </a:lnTo>
                    <a:cubicBezTo>
                      <a:pt x="3061" y="334"/>
                      <a:pt x="3132" y="251"/>
                      <a:pt x="3132" y="167"/>
                    </a:cubicBezTo>
                    <a:cubicBezTo>
                      <a:pt x="3132" y="72"/>
                      <a:pt x="3061" y="1"/>
                      <a:pt x="29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3102;p78">
                <a:extLst>
                  <a:ext uri="{FF2B5EF4-FFF2-40B4-BE49-F238E27FC236}">
                    <a16:creationId xmlns:a16="http://schemas.microsoft.com/office/drawing/2014/main" id="{CCB44F1D-0468-4A9F-0D6B-2B053A9467F8}"/>
                  </a:ext>
                </a:extLst>
              </p:cNvPr>
              <p:cNvSpPr/>
              <p:nvPr/>
            </p:nvSpPr>
            <p:spPr>
              <a:xfrm>
                <a:off x="5434207" y="1639341"/>
                <a:ext cx="144783" cy="10248"/>
              </a:xfrm>
              <a:custGeom>
                <a:avLst/>
                <a:gdLst/>
                <a:ahLst/>
                <a:cxnLst/>
                <a:rect l="l" t="t" r="r" b="b"/>
                <a:pathLst>
                  <a:path w="4549" h="322" extrusionOk="0">
                    <a:moveTo>
                      <a:pt x="167" y="0"/>
                    </a:moveTo>
                    <a:cubicBezTo>
                      <a:pt x="84" y="0"/>
                      <a:pt x="1" y="72"/>
                      <a:pt x="1" y="155"/>
                    </a:cubicBezTo>
                    <a:cubicBezTo>
                      <a:pt x="1" y="250"/>
                      <a:pt x="84" y="322"/>
                      <a:pt x="167" y="322"/>
                    </a:cubicBezTo>
                    <a:lnTo>
                      <a:pt x="4382" y="322"/>
                    </a:lnTo>
                    <a:cubicBezTo>
                      <a:pt x="4466" y="322"/>
                      <a:pt x="4537" y="250"/>
                      <a:pt x="4537" y="155"/>
                    </a:cubicBezTo>
                    <a:cubicBezTo>
                      <a:pt x="4549" y="72"/>
                      <a:pt x="4466" y="0"/>
                      <a:pt x="43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3103;p78">
                <a:extLst>
                  <a:ext uri="{FF2B5EF4-FFF2-40B4-BE49-F238E27FC236}">
                    <a16:creationId xmlns:a16="http://schemas.microsoft.com/office/drawing/2014/main" id="{3B011339-69B2-3795-3F00-24F8AD82BA48}"/>
                  </a:ext>
                </a:extLst>
              </p:cNvPr>
              <p:cNvSpPr/>
              <p:nvPr/>
            </p:nvSpPr>
            <p:spPr>
              <a:xfrm>
                <a:off x="5479306" y="1611301"/>
                <a:ext cx="26926" cy="10248"/>
              </a:xfrm>
              <a:custGeom>
                <a:avLst/>
                <a:gdLst/>
                <a:ahLst/>
                <a:cxnLst/>
                <a:rect l="l" t="t" r="r" b="b"/>
                <a:pathLst>
                  <a:path w="846" h="322" extrusionOk="0">
                    <a:moveTo>
                      <a:pt x="167" y="0"/>
                    </a:moveTo>
                    <a:cubicBezTo>
                      <a:pt x="72" y="0"/>
                      <a:pt x="1" y="72"/>
                      <a:pt x="1" y="167"/>
                    </a:cubicBezTo>
                    <a:cubicBezTo>
                      <a:pt x="1" y="250"/>
                      <a:pt x="72" y="322"/>
                      <a:pt x="167" y="322"/>
                    </a:cubicBezTo>
                    <a:lnTo>
                      <a:pt x="691" y="322"/>
                    </a:lnTo>
                    <a:cubicBezTo>
                      <a:pt x="775" y="322"/>
                      <a:pt x="846" y="250"/>
                      <a:pt x="846" y="167"/>
                    </a:cubicBezTo>
                    <a:cubicBezTo>
                      <a:pt x="846" y="72"/>
                      <a:pt x="775" y="0"/>
                      <a:pt x="6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3104;p78">
                <a:extLst>
                  <a:ext uri="{FF2B5EF4-FFF2-40B4-BE49-F238E27FC236}">
                    <a16:creationId xmlns:a16="http://schemas.microsoft.com/office/drawing/2014/main" id="{4E617538-E0EF-1579-1F9B-5ADDBD626715}"/>
                  </a:ext>
                </a:extLst>
              </p:cNvPr>
              <p:cNvSpPr/>
              <p:nvPr/>
            </p:nvSpPr>
            <p:spPr>
              <a:xfrm>
                <a:off x="5518327" y="1611301"/>
                <a:ext cx="26958" cy="10248"/>
              </a:xfrm>
              <a:custGeom>
                <a:avLst/>
                <a:gdLst/>
                <a:ahLst/>
                <a:cxnLst/>
                <a:rect l="l" t="t" r="r" b="b"/>
                <a:pathLst>
                  <a:path w="847" h="322" extrusionOk="0">
                    <a:moveTo>
                      <a:pt x="156" y="0"/>
                    </a:moveTo>
                    <a:cubicBezTo>
                      <a:pt x="72" y="0"/>
                      <a:pt x="1" y="72"/>
                      <a:pt x="1" y="167"/>
                    </a:cubicBezTo>
                    <a:cubicBezTo>
                      <a:pt x="1" y="250"/>
                      <a:pt x="72" y="322"/>
                      <a:pt x="156" y="322"/>
                    </a:cubicBezTo>
                    <a:lnTo>
                      <a:pt x="680" y="322"/>
                    </a:lnTo>
                    <a:cubicBezTo>
                      <a:pt x="763" y="322"/>
                      <a:pt x="846" y="250"/>
                      <a:pt x="846" y="167"/>
                    </a:cubicBezTo>
                    <a:cubicBezTo>
                      <a:pt x="846" y="72"/>
                      <a:pt x="763" y="0"/>
                      <a:pt x="6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3105;p78">
                <a:extLst>
                  <a:ext uri="{FF2B5EF4-FFF2-40B4-BE49-F238E27FC236}">
                    <a16:creationId xmlns:a16="http://schemas.microsoft.com/office/drawing/2014/main" id="{2CEF366A-600A-1B4C-2EDD-6A60D4C8E773}"/>
                  </a:ext>
                </a:extLst>
              </p:cNvPr>
              <p:cNvSpPr/>
              <p:nvPr/>
            </p:nvSpPr>
            <p:spPr>
              <a:xfrm>
                <a:off x="5434207" y="1588926"/>
                <a:ext cx="32623" cy="32623"/>
              </a:xfrm>
              <a:custGeom>
                <a:avLst/>
                <a:gdLst/>
                <a:ahLst/>
                <a:cxnLst/>
                <a:rect l="l" t="t" r="r" b="b"/>
                <a:pathLst>
                  <a:path w="1025" h="1025" extrusionOk="0">
                    <a:moveTo>
                      <a:pt x="703" y="334"/>
                    </a:moveTo>
                    <a:lnTo>
                      <a:pt x="703" y="703"/>
                    </a:lnTo>
                    <a:lnTo>
                      <a:pt x="334" y="703"/>
                    </a:lnTo>
                    <a:lnTo>
                      <a:pt x="334" y="334"/>
                    </a:lnTo>
                    <a:close/>
                    <a:moveTo>
                      <a:pt x="167" y="1"/>
                    </a:moveTo>
                    <a:cubicBezTo>
                      <a:pt x="84" y="1"/>
                      <a:pt x="1" y="72"/>
                      <a:pt x="1" y="167"/>
                    </a:cubicBezTo>
                    <a:lnTo>
                      <a:pt x="1" y="870"/>
                    </a:lnTo>
                    <a:cubicBezTo>
                      <a:pt x="1" y="953"/>
                      <a:pt x="84" y="1025"/>
                      <a:pt x="167" y="1025"/>
                    </a:cubicBezTo>
                    <a:lnTo>
                      <a:pt x="870" y="1025"/>
                    </a:lnTo>
                    <a:cubicBezTo>
                      <a:pt x="953" y="1025"/>
                      <a:pt x="1025" y="953"/>
                      <a:pt x="1025" y="870"/>
                    </a:cubicBezTo>
                    <a:lnTo>
                      <a:pt x="1025" y="167"/>
                    </a:lnTo>
                    <a:cubicBezTo>
                      <a:pt x="1025" y="72"/>
                      <a:pt x="953" y="1"/>
                      <a:pt x="87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3" name="Group 82">
            <a:extLst>
              <a:ext uri="{FF2B5EF4-FFF2-40B4-BE49-F238E27FC236}">
                <a16:creationId xmlns:a16="http://schemas.microsoft.com/office/drawing/2014/main" id="{6C37C301-AF6A-A5FA-E8B8-9584D3A49227}"/>
              </a:ext>
            </a:extLst>
          </p:cNvPr>
          <p:cNvGrpSpPr/>
          <p:nvPr/>
        </p:nvGrpSpPr>
        <p:grpSpPr>
          <a:xfrm>
            <a:off x="372444" y="3730317"/>
            <a:ext cx="2289021" cy="789960"/>
            <a:chOff x="372444" y="3730317"/>
            <a:chExt cx="2289021" cy="789960"/>
          </a:xfrm>
        </p:grpSpPr>
        <p:sp>
          <p:nvSpPr>
            <p:cNvPr id="20" name="TextBox 19">
              <a:extLst>
                <a:ext uri="{FF2B5EF4-FFF2-40B4-BE49-F238E27FC236}">
                  <a16:creationId xmlns:a16="http://schemas.microsoft.com/office/drawing/2014/main" id="{A58A7442-4BDF-F4A8-37C5-C442B231D5E3}"/>
                </a:ext>
              </a:extLst>
            </p:cNvPr>
            <p:cNvSpPr txBox="1"/>
            <p:nvPr/>
          </p:nvSpPr>
          <p:spPr>
            <a:xfrm>
              <a:off x="476998" y="3730317"/>
              <a:ext cx="2184467" cy="789960"/>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Kết quả xác thực có độ tin cậy tuyệt đối.</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77" name="Oval 76">
              <a:extLst>
                <a:ext uri="{FF2B5EF4-FFF2-40B4-BE49-F238E27FC236}">
                  <a16:creationId xmlns:a16="http://schemas.microsoft.com/office/drawing/2014/main" id="{66540439-179B-208F-15C4-D7ABA0D1E98C}"/>
                </a:ext>
              </a:extLst>
            </p:cNvPr>
            <p:cNvSpPr/>
            <p:nvPr/>
          </p:nvSpPr>
          <p:spPr>
            <a:xfrm>
              <a:off x="372444" y="3922057"/>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 name="Group 83">
            <a:extLst>
              <a:ext uri="{FF2B5EF4-FFF2-40B4-BE49-F238E27FC236}">
                <a16:creationId xmlns:a16="http://schemas.microsoft.com/office/drawing/2014/main" id="{B39D04A2-0200-4815-5FFA-F5BD6B7F614F}"/>
              </a:ext>
            </a:extLst>
          </p:cNvPr>
          <p:cNvGrpSpPr/>
          <p:nvPr/>
        </p:nvGrpSpPr>
        <p:grpSpPr>
          <a:xfrm>
            <a:off x="369492" y="4719443"/>
            <a:ext cx="2846768" cy="1528624"/>
            <a:chOff x="372444" y="4589420"/>
            <a:chExt cx="2846768" cy="1528624"/>
          </a:xfrm>
        </p:grpSpPr>
        <p:sp>
          <p:nvSpPr>
            <p:cNvPr id="66" name="TextBox 65">
              <a:extLst>
                <a:ext uri="{FF2B5EF4-FFF2-40B4-BE49-F238E27FC236}">
                  <a16:creationId xmlns:a16="http://schemas.microsoft.com/office/drawing/2014/main" id="{BDE5BF03-33C4-1350-9A06-DFEFE05E4D4F}"/>
                </a:ext>
              </a:extLst>
            </p:cNvPr>
            <p:cNvSpPr txBox="1"/>
            <p:nvPr/>
          </p:nvSpPr>
          <p:spPr>
            <a:xfrm>
              <a:off x="466574" y="4589420"/>
              <a:ext cx="2752638" cy="1528624"/>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Các con chips có khả năng chống lại việc sao chép, dựa trên các tiêu chuẩn mật mã cao nhất.</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78" name="Oval 77">
              <a:extLst>
                <a:ext uri="{FF2B5EF4-FFF2-40B4-BE49-F238E27FC236}">
                  <a16:creationId xmlns:a16="http://schemas.microsoft.com/office/drawing/2014/main" id="{98D5D002-E6E0-C7A8-BBF9-45731653793B}"/>
                </a:ext>
              </a:extLst>
            </p:cNvPr>
            <p:cNvSpPr/>
            <p:nvPr/>
          </p:nvSpPr>
          <p:spPr>
            <a:xfrm>
              <a:off x="372444" y="4755775"/>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 name="Group 81">
            <a:extLst>
              <a:ext uri="{FF2B5EF4-FFF2-40B4-BE49-F238E27FC236}">
                <a16:creationId xmlns:a16="http://schemas.microsoft.com/office/drawing/2014/main" id="{E171B9C9-10CD-E984-CCD7-E46FB9A5F20C}"/>
              </a:ext>
            </a:extLst>
          </p:cNvPr>
          <p:cNvGrpSpPr/>
          <p:nvPr/>
        </p:nvGrpSpPr>
        <p:grpSpPr>
          <a:xfrm>
            <a:off x="3387419" y="4399136"/>
            <a:ext cx="2848600" cy="1159292"/>
            <a:chOff x="3319984" y="4342525"/>
            <a:chExt cx="2848600" cy="1159292"/>
          </a:xfrm>
        </p:grpSpPr>
        <p:sp>
          <p:nvSpPr>
            <p:cNvPr id="26" name="TextBox 25">
              <a:extLst>
                <a:ext uri="{FF2B5EF4-FFF2-40B4-BE49-F238E27FC236}">
                  <a16:creationId xmlns:a16="http://schemas.microsoft.com/office/drawing/2014/main" id="{2E3BA104-3498-EC9D-4A49-1E4296B8B05A}"/>
                </a:ext>
              </a:extLst>
            </p:cNvPr>
            <p:cNvSpPr txBox="1"/>
            <p:nvPr/>
          </p:nvSpPr>
          <p:spPr>
            <a:xfrm>
              <a:off x="3415946" y="4342525"/>
              <a:ext cx="2752638" cy="1159292"/>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Trích xuất dữ liệu không bị lỗi OCR hoặc do lỗi gõ thủ công</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79" name="Oval 78">
              <a:extLst>
                <a:ext uri="{FF2B5EF4-FFF2-40B4-BE49-F238E27FC236}">
                  <a16:creationId xmlns:a16="http://schemas.microsoft.com/office/drawing/2014/main" id="{DB5D404D-0880-0CCF-536A-9AAFDF7C08D5}"/>
                </a:ext>
              </a:extLst>
            </p:cNvPr>
            <p:cNvSpPr/>
            <p:nvPr/>
          </p:nvSpPr>
          <p:spPr>
            <a:xfrm>
              <a:off x="3319984" y="4542355"/>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E03AB29A-9080-8719-A30C-3ABB0A547E81}"/>
              </a:ext>
            </a:extLst>
          </p:cNvPr>
          <p:cNvGrpSpPr/>
          <p:nvPr/>
        </p:nvGrpSpPr>
        <p:grpSpPr>
          <a:xfrm>
            <a:off x="6550665" y="4029805"/>
            <a:ext cx="2846768" cy="1897955"/>
            <a:chOff x="6682715" y="4342525"/>
            <a:chExt cx="2846768" cy="1897955"/>
          </a:xfrm>
        </p:grpSpPr>
        <p:sp>
          <p:nvSpPr>
            <p:cNvPr id="45" name="TextBox 44">
              <a:extLst>
                <a:ext uri="{FF2B5EF4-FFF2-40B4-BE49-F238E27FC236}">
                  <a16:creationId xmlns:a16="http://schemas.microsoft.com/office/drawing/2014/main" id="{E5BC1108-89E2-3A4D-F1E5-D3476C8F823D}"/>
                </a:ext>
              </a:extLst>
            </p:cNvPr>
            <p:cNvSpPr txBox="1"/>
            <p:nvPr/>
          </p:nvSpPr>
          <p:spPr>
            <a:xfrm>
              <a:off x="6776844" y="4342525"/>
              <a:ext cx="2752639" cy="1897955"/>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Xử lý xuyên suốt, với dữ liệu được truy suất từ Chip có sẵn dưới dạng XML, pdf, JSON đã ký mà không cần quy trình phụ trợ thủ công.</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80" name="Oval 79">
              <a:extLst>
                <a:ext uri="{FF2B5EF4-FFF2-40B4-BE49-F238E27FC236}">
                  <a16:creationId xmlns:a16="http://schemas.microsoft.com/office/drawing/2014/main" id="{C2DD8499-18E9-4BAA-15C3-48F7798661E8}"/>
                </a:ext>
              </a:extLst>
            </p:cNvPr>
            <p:cNvSpPr/>
            <p:nvPr/>
          </p:nvSpPr>
          <p:spPr>
            <a:xfrm>
              <a:off x="6682715" y="4528464"/>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 name="Group 84">
            <a:extLst>
              <a:ext uri="{FF2B5EF4-FFF2-40B4-BE49-F238E27FC236}">
                <a16:creationId xmlns:a16="http://schemas.microsoft.com/office/drawing/2014/main" id="{B42E87DD-D303-D8B4-BF99-077101341E76}"/>
              </a:ext>
            </a:extLst>
          </p:cNvPr>
          <p:cNvGrpSpPr/>
          <p:nvPr/>
        </p:nvGrpSpPr>
        <p:grpSpPr>
          <a:xfrm>
            <a:off x="9642382" y="4433073"/>
            <a:ext cx="2524038" cy="1528624"/>
            <a:chOff x="6682715" y="4342525"/>
            <a:chExt cx="2524038" cy="1528624"/>
          </a:xfrm>
        </p:grpSpPr>
        <p:sp>
          <p:nvSpPr>
            <p:cNvPr id="86" name="TextBox 85">
              <a:extLst>
                <a:ext uri="{FF2B5EF4-FFF2-40B4-BE49-F238E27FC236}">
                  <a16:creationId xmlns:a16="http://schemas.microsoft.com/office/drawing/2014/main" id="{7745BF1F-F251-D56F-DF6D-56505AECE2E5}"/>
                </a:ext>
              </a:extLst>
            </p:cNvPr>
            <p:cNvSpPr txBox="1"/>
            <p:nvPr/>
          </p:nvSpPr>
          <p:spPr>
            <a:xfrm>
              <a:off x="6776845" y="4342525"/>
              <a:ext cx="2429908" cy="1528624"/>
            </a:xfrm>
            <a:prstGeom prst="rect">
              <a:avLst/>
            </a:prstGeom>
            <a:noFill/>
          </p:spPr>
          <p:txBody>
            <a:bodyPr wrap="square" rtlCol="0" anchor="t">
              <a:spAutoFit/>
            </a:bodyPr>
            <a:lstStyle/>
            <a:p>
              <a:pPr>
                <a:lnSpc>
                  <a:spcPct val="150000"/>
                </a:lnSpc>
              </a:pPr>
              <a:r>
                <a:rPr lang="en-US" sz="1600" b="0" i="0" dirty="0">
                  <a:solidFill>
                    <a:srgbClr val="2E302F"/>
                  </a:solidFill>
                  <a:effectLst/>
                  <a:latin typeface="Roboto" panose="02000000000000000000" pitchFamily="2" charset="0"/>
                  <a:ea typeface="Roboto" panose="02000000000000000000" pitchFamily="2" charset="0"/>
                </a:rPr>
                <a:t>Chống lừa đảo nhờ hình ảnh khuôn mặt có độ phân giải cao được lấy từ Chip.</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87" name="Oval 86">
              <a:extLst>
                <a:ext uri="{FF2B5EF4-FFF2-40B4-BE49-F238E27FC236}">
                  <a16:creationId xmlns:a16="http://schemas.microsoft.com/office/drawing/2014/main" id="{8CB5AF81-DAFE-A98C-E168-3ECD15EE60A4}"/>
                </a:ext>
              </a:extLst>
            </p:cNvPr>
            <p:cNvSpPr/>
            <p:nvPr/>
          </p:nvSpPr>
          <p:spPr>
            <a:xfrm>
              <a:off x="6682715" y="4528464"/>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102">
            <a:extLst>
              <a:ext uri="{FF2B5EF4-FFF2-40B4-BE49-F238E27FC236}">
                <a16:creationId xmlns:a16="http://schemas.microsoft.com/office/drawing/2014/main" id="{9FA78528-5816-D6FB-9F1C-11D7DFCA8B7C}"/>
              </a:ext>
            </a:extLst>
          </p:cNvPr>
          <p:cNvGrpSpPr/>
          <p:nvPr/>
        </p:nvGrpSpPr>
        <p:grpSpPr>
          <a:xfrm>
            <a:off x="10493587" y="1909438"/>
            <a:ext cx="995082" cy="2366682"/>
            <a:chOff x="9529483" y="1237130"/>
            <a:chExt cx="995082" cy="2366682"/>
          </a:xfrm>
        </p:grpSpPr>
        <p:sp>
          <p:nvSpPr>
            <p:cNvPr id="7" name="Oval 6">
              <a:extLst>
                <a:ext uri="{FF2B5EF4-FFF2-40B4-BE49-F238E27FC236}">
                  <a16:creationId xmlns:a16="http://schemas.microsoft.com/office/drawing/2014/main" id="{F6C0F5C0-DE4D-62B4-9FA6-9A49816B6573}"/>
                </a:ext>
              </a:extLst>
            </p:cNvPr>
            <p:cNvSpPr/>
            <p:nvPr/>
          </p:nvSpPr>
          <p:spPr>
            <a:xfrm>
              <a:off x="9529483" y="1237130"/>
              <a:ext cx="995082" cy="995082"/>
            </a:xfrm>
            <a:prstGeom prst="ellipse">
              <a:avLst/>
            </a:prstGeom>
            <a:solidFill>
              <a:srgbClr val="FFC000"/>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2C35129-E2BB-28F5-0CD7-A0DB8A366BEA}"/>
                </a:ext>
              </a:extLst>
            </p:cNvPr>
            <p:cNvCxnSpPr/>
            <p:nvPr/>
          </p:nvCxnSpPr>
          <p:spPr>
            <a:xfrm>
              <a:off x="10027025" y="2232212"/>
              <a:ext cx="0" cy="137160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0E842CE-8103-A2CA-1892-D965A0E5EA01}"/>
                </a:ext>
              </a:extLst>
            </p:cNvPr>
            <p:cNvSpPr/>
            <p:nvPr/>
          </p:nvSpPr>
          <p:spPr>
            <a:xfrm>
              <a:off x="9726711" y="3290047"/>
              <a:ext cx="600626" cy="313765"/>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oogle Shape;15586;p82">
              <a:extLst>
                <a:ext uri="{FF2B5EF4-FFF2-40B4-BE49-F238E27FC236}">
                  <a16:creationId xmlns:a16="http://schemas.microsoft.com/office/drawing/2014/main" id="{C453F635-A413-C4F1-F3CC-CA4B3BBED644}"/>
                </a:ext>
              </a:extLst>
            </p:cNvPr>
            <p:cNvGrpSpPr/>
            <p:nvPr/>
          </p:nvGrpSpPr>
          <p:grpSpPr>
            <a:xfrm>
              <a:off x="9811234" y="1496963"/>
              <a:ext cx="516103" cy="517810"/>
              <a:chOff x="3214972" y="3359188"/>
              <a:chExt cx="346406" cy="347552"/>
            </a:xfrm>
            <a:solidFill>
              <a:schemeClr val="bg1"/>
            </a:solidFill>
          </p:grpSpPr>
          <p:sp>
            <p:nvSpPr>
              <p:cNvPr id="89" name="Google Shape;15587;p82">
                <a:extLst>
                  <a:ext uri="{FF2B5EF4-FFF2-40B4-BE49-F238E27FC236}">
                    <a16:creationId xmlns:a16="http://schemas.microsoft.com/office/drawing/2014/main" id="{5A9C7253-7C90-6EB1-2AB8-81FD919D7902}"/>
                  </a:ext>
                </a:extLst>
              </p:cNvPr>
              <p:cNvSpPr/>
              <p:nvPr/>
            </p:nvSpPr>
            <p:spPr>
              <a:xfrm>
                <a:off x="3301772" y="3386084"/>
                <a:ext cx="71649" cy="11395"/>
              </a:xfrm>
              <a:custGeom>
                <a:avLst/>
                <a:gdLst/>
                <a:ahLst/>
                <a:cxnLst/>
                <a:rect l="l" t="t" r="r" b="b"/>
                <a:pathLst>
                  <a:path w="2251" h="358" extrusionOk="0">
                    <a:moveTo>
                      <a:pt x="179" y="0"/>
                    </a:moveTo>
                    <a:cubicBezTo>
                      <a:pt x="95" y="0"/>
                      <a:pt x="0" y="72"/>
                      <a:pt x="0" y="179"/>
                    </a:cubicBezTo>
                    <a:cubicBezTo>
                      <a:pt x="24" y="286"/>
                      <a:pt x="95" y="358"/>
                      <a:pt x="179" y="358"/>
                    </a:cubicBezTo>
                    <a:lnTo>
                      <a:pt x="2072" y="358"/>
                    </a:lnTo>
                    <a:cubicBezTo>
                      <a:pt x="2167" y="358"/>
                      <a:pt x="2250" y="286"/>
                      <a:pt x="2250" y="179"/>
                    </a:cubicBezTo>
                    <a:cubicBezTo>
                      <a:pt x="2250" y="84"/>
                      <a:pt x="2179" y="0"/>
                      <a:pt x="2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5588;p82">
                <a:extLst>
                  <a:ext uri="{FF2B5EF4-FFF2-40B4-BE49-F238E27FC236}">
                    <a16:creationId xmlns:a16="http://schemas.microsoft.com/office/drawing/2014/main" id="{5C10E997-E1D0-321B-C644-1DB24DAE2190}"/>
                  </a:ext>
                </a:extLst>
              </p:cNvPr>
              <p:cNvSpPr/>
              <p:nvPr/>
            </p:nvSpPr>
            <p:spPr>
              <a:xfrm>
                <a:off x="3301772" y="3410339"/>
                <a:ext cx="131904" cy="11395"/>
              </a:xfrm>
              <a:custGeom>
                <a:avLst/>
                <a:gdLst/>
                <a:ahLst/>
                <a:cxnLst/>
                <a:rect l="l" t="t" r="r" b="b"/>
                <a:pathLst>
                  <a:path w="4144" h="358" extrusionOk="0">
                    <a:moveTo>
                      <a:pt x="179" y="0"/>
                    </a:moveTo>
                    <a:cubicBezTo>
                      <a:pt x="95" y="0"/>
                      <a:pt x="0" y="72"/>
                      <a:pt x="0" y="179"/>
                    </a:cubicBezTo>
                    <a:cubicBezTo>
                      <a:pt x="0" y="286"/>
                      <a:pt x="95" y="358"/>
                      <a:pt x="179" y="358"/>
                    </a:cubicBezTo>
                    <a:lnTo>
                      <a:pt x="3965" y="358"/>
                    </a:lnTo>
                    <a:cubicBezTo>
                      <a:pt x="4048" y="358"/>
                      <a:pt x="4144" y="286"/>
                      <a:pt x="4144" y="179"/>
                    </a:cubicBezTo>
                    <a:cubicBezTo>
                      <a:pt x="4144" y="72"/>
                      <a:pt x="4072" y="0"/>
                      <a:pt x="39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5589;p82">
                <a:extLst>
                  <a:ext uri="{FF2B5EF4-FFF2-40B4-BE49-F238E27FC236}">
                    <a16:creationId xmlns:a16="http://schemas.microsoft.com/office/drawing/2014/main" id="{6FC7BF68-7E85-1B1D-4628-B53DFC33B87D}"/>
                  </a:ext>
                </a:extLst>
              </p:cNvPr>
              <p:cNvSpPr/>
              <p:nvPr/>
            </p:nvSpPr>
            <p:spPr>
              <a:xfrm>
                <a:off x="3301772" y="3484980"/>
                <a:ext cx="71649" cy="11427"/>
              </a:xfrm>
              <a:custGeom>
                <a:avLst/>
                <a:gdLst/>
                <a:ahLst/>
                <a:cxnLst/>
                <a:rect l="l" t="t" r="r" b="b"/>
                <a:pathLst>
                  <a:path w="2251" h="359" extrusionOk="0">
                    <a:moveTo>
                      <a:pt x="179" y="1"/>
                    </a:moveTo>
                    <a:cubicBezTo>
                      <a:pt x="95" y="1"/>
                      <a:pt x="0" y="72"/>
                      <a:pt x="0" y="180"/>
                    </a:cubicBezTo>
                    <a:cubicBezTo>
                      <a:pt x="24" y="287"/>
                      <a:pt x="95" y="358"/>
                      <a:pt x="179" y="358"/>
                    </a:cubicBezTo>
                    <a:lnTo>
                      <a:pt x="2072" y="358"/>
                    </a:lnTo>
                    <a:cubicBezTo>
                      <a:pt x="2167" y="358"/>
                      <a:pt x="2250" y="287"/>
                      <a:pt x="2250" y="180"/>
                    </a:cubicBezTo>
                    <a:cubicBezTo>
                      <a:pt x="2250" y="96"/>
                      <a:pt x="2179" y="1"/>
                      <a:pt x="2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5590;p82">
                <a:extLst>
                  <a:ext uri="{FF2B5EF4-FFF2-40B4-BE49-F238E27FC236}">
                    <a16:creationId xmlns:a16="http://schemas.microsoft.com/office/drawing/2014/main" id="{1AA38B34-BEB6-B7E7-D506-81CFE112C84F}"/>
                  </a:ext>
                </a:extLst>
              </p:cNvPr>
              <p:cNvSpPr/>
              <p:nvPr/>
            </p:nvSpPr>
            <p:spPr>
              <a:xfrm>
                <a:off x="3301772" y="3509234"/>
                <a:ext cx="130758" cy="11427"/>
              </a:xfrm>
              <a:custGeom>
                <a:avLst/>
                <a:gdLst/>
                <a:ahLst/>
                <a:cxnLst/>
                <a:rect l="l" t="t" r="r" b="b"/>
                <a:pathLst>
                  <a:path w="4108" h="359" extrusionOk="0">
                    <a:moveTo>
                      <a:pt x="179" y="1"/>
                    </a:moveTo>
                    <a:cubicBezTo>
                      <a:pt x="95" y="1"/>
                      <a:pt x="0" y="72"/>
                      <a:pt x="0" y="180"/>
                    </a:cubicBezTo>
                    <a:cubicBezTo>
                      <a:pt x="24" y="287"/>
                      <a:pt x="95" y="358"/>
                      <a:pt x="179" y="358"/>
                    </a:cubicBezTo>
                    <a:lnTo>
                      <a:pt x="3929" y="358"/>
                    </a:lnTo>
                    <a:cubicBezTo>
                      <a:pt x="4024" y="358"/>
                      <a:pt x="4108" y="287"/>
                      <a:pt x="4108" y="180"/>
                    </a:cubicBezTo>
                    <a:cubicBezTo>
                      <a:pt x="4108" y="84"/>
                      <a:pt x="4036" y="1"/>
                      <a:pt x="39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5591;p82">
                <a:extLst>
                  <a:ext uri="{FF2B5EF4-FFF2-40B4-BE49-F238E27FC236}">
                    <a16:creationId xmlns:a16="http://schemas.microsoft.com/office/drawing/2014/main" id="{6DDB4546-1C85-9E6B-BC97-178AF2466A35}"/>
                  </a:ext>
                </a:extLst>
              </p:cNvPr>
              <p:cNvSpPr/>
              <p:nvPr/>
            </p:nvSpPr>
            <p:spPr>
              <a:xfrm>
                <a:off x="3301772" y="3584671"/>
                <a:ext cx="71649" cy="11395"/>
              </a:xfrm>
              <a:custGeom>
                <a:avLst/>
                <a:gdLst/>
                <a:ahLst/>
                <a:cxnLst/>
                <a:rect l="l" t="t" r="r" b="b"/>
                <a:pathLst>
                  <a:path w="2251" h="358" extrusionOk="0">
                    <a:moveTo>
                      <a:pt x="179" y="0"/>
                    </a:moveTo>
                    <a:cubicBezTo>
                      <a:pt x="95" y="0"/>
                      <a:pt x="0" y="72"/>
                      <a:pt x="0" y="179"/>
                    </a:cubicBezTo>
                    <a:cubicBezTo>
                      <a:pt x="24" y="286"/>
                      <a:pt x="95" y="358"/>
                      <a:pt x="179" y="358"/>
                    </a:cubicBezTo>
                    <a:lnTo>
                      <a:pt x="2072" y="358"/>
                    </a:lnTo>
                    <a:cubicBezTo>
                      <a:pt x="2167" y="358"/>
                      <a:pt x="2250" y="286"/>
                      <a:pt x="2250" y="179"/>
                    </a:cubicBezTo>
                    <a:cubicBezTo>
                      <a:pt x="2250" y="84"/>
                      <a:pt x="2179" y="0"/>
                      <a:pt x="2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5592;p82">
                <a:extLst>
                  <a:ext uri="{FF2B5EF4-FFF2-40B4-BE49-F238E27FC236}">
                    <a16:creationId xmlns:a16="http://schemas.microsoft.com/office/drawing/2014/main" id="{0375C0AB-DE72-6913-FC21-B6C202B2CA6A}"/>
                  </a:ext>
                </a:extLst>
              </p:cNvPr>
              <p:cNvSpPr/>
              <p:nvPr/>
            </p:nvSpPr>
            <p:spPr>
              <a:xfrm>
                <a:off x="3301772" y="3609308"/>
                <a:ext cx="129994" cy="11395"/>
              </a:xfrm>
              <a:custGeom>
                <a:avLst/>
                <a:gdLst/>
                <a:ahLst/>
                <a:cxnLst/>
                <a:rect l="l" t="t" r="r" b="b"/>
                <a:pathLst>
                  <a:path w="4084" h="358" extrusionOk="0">
                    <a:moveTo>
                      <a:pt x="179" y="0"/>
                    </a:moveTo>
                    <a:cubicBezTo>
                      <a:pt x="95" y="0"/>
                      <a:pt x="0" y="72"/>
                      <a:pt x="0" y="179"/>
                    </a:cubicBezTo>
                    <a:cubicBezTo>
                      <a:pt x="0" y="262"/>
                      <a:pt x="83" y="357"/>
                      <a:pt x="179" y="357"/>
                    </a:cubicBezTo>
                    <a:lnTo>
                      <a:pt x="3905" y="357"/>
                    </a:lnTo>
                    <a:cubicBezTo>
                      <a:pt x="3989" y="357"/>
                      <a:pt x="4084" y="286"/>
                      <a:pt x="4084" y="179"/>
                    </a:cubicBezTo>
                    <a:cubicBezTo>
                      <a:pt x="4084" y="72"/>
                      <a:pt x="3989" y="0"/>
                      <a:pt x="39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5593;p82">
                <a:extLst>
                  <a:ext uri="{FF2B5EF4-FFF2-40B4-BE49-F238E27FC236}">
                    <a16:creationId xmlns:a16="http://schemas.microsoft.com/office/drawing/2014/main" id="{511C1F84-124C-2CF9-50C0-6D2936E4DE11}"/>
                  </a:ext>
                </a:extLst>
              </p:cNvPr>
              <p:cNvSpPr/>
              <p:nvPr/>
            </p:nvSpPr>
            <p:spPr>
              <a:xfrm>
                <a:off x="3214972" y="3458466"/>
                <a:ext cx="346406" cy="248274"/>
              </a:xfrm>
              <a:custGeom>
                <a:avLst/>
                <a:gdLst/>
                <a:ahLst/>
                <a:cxnLst/>
                <a:rect l="l" t="t" r="r" b="b"/>
                <a:pathLst>
                  <a:path w="10883" h="7800" extrusionOk="0">
                    <a:moveTo>
                      <a:pt x="8466" y="1417"/>
                    </a:moveTo>
                    <a:cubicBezTo>
                      <a:pt x="9109" y="1417"/>
                      <a:pt x="9657" y="1953"/>
                      <a:pt x="9657" y="2608"/>
                    </a:cubicBezTo>
                    <a:lnTo>
                      <a:pt x="9657" y="2894"/>
                    </a:lnTo>
                    <a:lnTo>
                      <a:pt x="9585" y="2894"/>
                    </a:lnTo>
                    <a:cubicBezTo>
                      <a:pt x="9216" y="2799"/>
                      <a:pt x="9097" y="2322"/>
                      <a:pt x="9097" y="2322"/>
                    </a:cubicBezTo>
                    <a:cubicBezTo>
                      <a:pt x="9085" y="2263"/>
                      <a:pt x="9037" y="2203"/>
                      <a:pt x="8966" y="2191"/>
                    </a:cubicBezTo>
                    <a:cubicBezTo>
                      <a:pt x="8956" y="2189"/>
                      <a:pt x="8946" y="2188"/>
                      <a:pt x="8935" y="2188"/>
                    </a:cubicBezTo>
                    <a:cubicBezTo>
                      <a:pt x="8883" y="2188"/>
                      <a:pt x="8827" y="2213"/>
                      <a:pt x="8787" y="2263"/>
                    </a:cubicBezTo>
                    <a:cubicBezTo>
                      <a:pt x="8335" y="2894"/>
                      <a:pt x="7347" y="2894"/>
                      <a:pt x="7323" y="2894"/>
                    </a:cubicBezTo>
                    <a:lnTo>
                      <a:pt x="7204" y="2894"/>
                    </a:lnTo>
                    <a:lnTo>
                      <a:pt x="7156" y="2608"/>
                    </a:lnTo>
                    <a:cubicBezTo>
                      <a:pt x="7156" y="1953"/>
                      <a:pt x="7692" y="1417"/>
                      <a:pt x="8347" y="1417"/>
                    </a:cubicBezTo>
                    <a:close/>
                    <a:moveTo>
                      <a:pt x="9692" y="3299"/>
                    </a:moveTo>
                    <a:cubicBezTo>
                      <a:pt x="9811" y="3322"/>
                      <a:pt x="9919" y="3430"/>
                      <a:pt x="9919" y="3549"/>
                    </a:cubicBezTo>
                    <a:cubicBezTo>
                      <a:pt x="9919" y="3680"/>
                      <a:pt x="9835" y="3787"/>
                      <a:pt x="9692" y="3799"/>
                    </a:cubicBezTo>
                    <a:lnTo>
                      <a:pt x="9692" y="3299"/>
                    </a:lnTo>
                    <a:close/>
                    <a:moveTo>
                      <a:pt x="7132" y="3299"/>
                    </a:moveTo>
                    <a:lnTo>
                      <a:pt x="7132" y="3811"/>
                    </a:lnTo>
                    <a:cubicBezTo>
                      <a:pt x="7001" y="3799"/>
                      <a:pt x="6918" y="3680"/>
                      <a:pt x="6918" y="3561"/>
                    </a:cubicBezTo>
                    <a:cubicBezTo>
                      <a:pt x="6894" y="3418"/>
                      <a:pt x="7001" y="3310"/>
                      <a:pt x="7132" y="3299"/>
                    </a:cubicBezTo>
                    <a:close/>
                    <a:moveTo>
                      <a:pt x="8835" y="2608"/>
                    </a:moveTo>
                    <a:cubicBezTo>
                      <a:pt x="8918" y="2787"/>
                      <a:pt x="9085" y="3013"/>
                      <a:pt x="9335" y="3120"/>
                    </a:cubicBezTo>
                    <a:lnTo>
                      <a:pt x="9335" y="3846"/>
                    </a:lnTo>
                    <a:cubicBezTo>
                      <a:pt x="9359" y="4287"/>
                      <a:pt x="8978" y="4668"/>
                      <a:pt x="8525" y="4668"/>
                    </a:cubicBezTo>
                    <a:lnTo>
                      <a:pt x="8299" y="4668"/>
                    </a:lnTo>
                    <a:cubicBezTo>
                      <a:pt x="7835" y="4668"/>
                      <a:pt x="7466" y="4287"/>
                      <a:pt x="7466" y="3834"/>
                    </a:cubicBezTo>
                    <a:lnTo>
                      <a:pt x="7466" y="3144"/>
                    </a:lnTo>
                    <a:cubicBezTo>
                      <a:pt x="7763" y="3120"/>
                      <a:pt x="8383" y="3013"/>
                      <a:pt x="8835" y="2608"/>
                    </a:cubicBezTo>
                    <a:close/>
                    <a:moveTo>
                      <a:pt x="8728" y="4989"/>
                    </a:moveTo>
                    <a:lnTo>
                      <a:pt x="8728" y="5215"/>
                    </a:lnTo>
                    <a:lnTo>
                      <a:pt x="8728" y="5227"/>
                    </a:lnTo>
                    <a:lnTo>
                      <a:pt x="8406" y="5573"/>
                    </a:lnTo>
                    <a:lnTo>
                      <a:pt x="8085" y="5251"/>
                    </a:lnTo>
                    <a:lnTo>
                      <a:pt x="8085" y="4989"/>
                    </a:lnTo>
                    <a:cubicBezTo>
                      <a:pt x="8168" y="5001"/>
                      <a:pt x="8240" y="5001"/>
                      <a:pt x="8299" y="5001"/>
                    </a:cubicBezTo>
                    <a:lnTo>
                      <a:pt x="8514" y="5001"/>
                    </a:lnTo>
                    <a:cubicBezTo>
                      <a:pt x="8597" y="5001"/>
                      <a:pt x="8668" y="5001"/>
                      <a:pt x="8728" y="4989"/>
                    </a:cubicBezTo>
                    <a:close/>
                    <a:moveTo>
                      <a:pt x="6573" y="3477"/>
                    </a:moveTo>
                    <a:lnTo>
                      <a:pt x="6573" y="3549"/>
                    </a:lnTo>
                    <a:cubicBezTo>
                      <a:pt x="6573" y="3870"/>
                      <a:pt x="6835" y="4156"/>
                      <a:pt x="7180" y="4156"/>
                    </a:cubicBezTo>
                    <a:cubicBezTo>
                      <a:pt x="7275" y="4465"/>
                      <a:pt x="7478" y="4727"/>
                      <a:pt x="7752" y="4870"/>
                    </a:cubicBezTo>
                    <a:lnTo>
                      <a:pt x="7752" y="5096"/>
                    </a:lnTo>
                    <a:lnTo>
                      <a:pt x="6716" y="5501"/>
                    </a:lnTo>
                    <a:cubicBezTo>
                      <a:pt x="6656" y="5513"/>
                      <a:pt x="6597" y="5537"/>
                      <a:pt x="6525" y="5585"/>
                    </a:cubicBezTo>
                    <a:lnTo>
                      <a:pt x="370" y="5585"/>
                    </a:lnTo>
                    <a:lnTo>
                      <a:pt x="370" y="3477"/>
                    </a:lnTo>
                    <a:close/>
                    <a:moveTo>
                      <a:pt x="179" y="1"/>
                    </a:moveTo>
                    <a:cubicBezTo>
                      <a:pt x="96" y="1"/>
                      <a:pt x="1" y="84"/>
                      <a:pt x="1" y="179"/>
                    </a:cubicBezTo>
                    <a:lnTo>
                      <a:pt x="1" y="2644"/>
                    </a:lnTo>
                    <a:cubicBezTo>
                      <a:pt x="1" y="2727"/>
                      <a:pt x="84" y="2822"/>
                      <a:pt x="179" y="2822"/>
                    </a:cubicBezTo>
                    <a:lnTo>
                      <a:pt x="6811" y="2822"/>
                    </a:lnTo>
                    <a:lnTo>
                      <a:pt x="6811" y="3072"/>
                    </a:lnTo>
                    <a:cubicBezTo>
                      <a:pt x="6775" y="3084"/>
                      <a:pt x="6751" y="3120"/>
                      <a:pt x="6728" y="3144"/>
                    </a:cubicBezTo>
                    <a:lnTo>
                      <a:pt x="179" y="3144"/>
                    </a:lnTo>
                    <a:cubicBezTo>
                      <a:pt x="96" y="3144"/>
                      <a:pt x="1" y="3215"/>
                      <a:pt x="1" y="3322"/>
                    </a:cubicBezTo>
                    <a:lnTo>
                      <a:pt x="1" y="5775"/>
                    </a:lnTo>
                    <a:cubicBezTo>
                      <a:pt x="1" y="5870"/>
                      <a:pt x="84" y="5954"/>
                      <a:pt x="179" y="5954"/>
                    </a:cubicBezTo>
                    <a:lnTo>
                      <a:pt x="6156" y="5954"/>
                    </a:lnTo>
                    <a:cubicBezTo>
                      <a:pt x="6001" y="6156"/>
                      <a:pt x="5894" y="6418"/>
                      <a:pt x="5894" y="6775"/>
                    </a:cubicBezTo>
                    <a:lnTo>
                      <a:pt x="5894" y="7621"/>
                    </a:lnTo>
                    <a:cubicBezTo>
                      <a:pt x="5894" y="7716"/>
                      <a:pt x="5978" y="7799"/>
                      <a:pt x="6085" y="7799"/>
                    </a:cubicBezTo>
                    <a:lnTo>
                      <a:pt x="6728" y="7799"/>
                    </a:lnTo>
                    <a:cubicBezTo>
                      <a:pt x="6823" y="7799"/>
                      <a:pt x="6918" y="7728"/>
                      <a:pt x="6918" y="7621"/>
                    </a:cubicBezTo>
                    <a:cubicBezTo>
                      <a:pt x="6918" y="7537"/>
                      <a:pt x="6835" y="7442"/>
                      <a:pt x="6728" y="7442"/>
                    </a:cubicBezTo>
                    <a:lnTo>
                      <a:pt x="6251" y="7442"/>
                    </a:lnTo>
                    <a:lnTo>
                      <a:pt x="6251" y="6763"/>
                    </a:lnTo>
                    <a:cubicBezTo>
                      <a:pt x="6251" y="6049"/>
                      <a:pt x="6823" y="5835"/>
                      <a:pt x="6835" y="5835"/>
                    </a:cubicBezTo>
                    <a:lnTo>
                      <a:pt x="6847" y="5835"/>
                    </a:lnTo>
                    <a:lnTo>
                      <a:pt x="7787" y="5466"/>
                    </a:lnTo>
                    <a:lnTo>
                      <a:pt x="7799" y="5477"/>
                    </a:lnTo>
                    <a:lnTo>
                      <a:pt x="8299" y="5954"/>
                    </a:lnTo>
                    <a:cubicBezTo>
                      <a:pt x="8323" y="5989"/>
                      <a:pt x="8371" y="6001"/>
                      <a:pt x="8418" y="6001"/>
                    </a:cubicBezTo>
                    <a:cubicBezTo>
                      <a:pt x="8454" y="6001"/>
                      <a:pt x="8502" y="5989"/>
                      <a:pt x="8537" y="5942"/>
                    </a:cubicBezTo>
                    <a:lnTo>
                      <a:pt x="9014" y="5442"/>
                    </a:lnTo>
                    <a:lnTo>
                      <a:pt x="9942" y="5811"/>
                    </a:lnTo>
                    <a:lnTo>
                      <a:pt x="9966" y="5811"/>
                    </a:lnTo>
                    <a:cubicBezTo>
                      <a:pt x="9990" y="5823"/>
                      <a:pt x="10538" y="6013"/>
                      <a:pt x="10538" y="6728"/>
                    </a:cubicBezTo>
                    <a:lnTo>
                      <a:pt x="10538" y="7418"/>
                    </a:lnTo>
                    <a:lnTo>
                      <a:pt x="7263" y="7418"/>
                    </a:lnTo>
                    <a:cubicBezTo>
                      <a:pt x="7180" y="7418"/>
                      <a:pt x="7085" y="7490"/>
                      <a:pt x="7085" y="7597"/>
                    </a:cubicBezTo>
                    <a:cubicBezTo>
                      <a:pt x="7085" y="7680"/>
                      <a:pt x="7168" y="7775"/>
                      <a:pt x="7263" y="7775"/>
                    </a:cubicBezTo>
                    <a:lnTo>
                      <a:pt x="10704" y="7775"/>
                    </a:lnTo>
                    <a:cubicBezTo>
                      <a:pt x="10800" y="7775"/>
                      <a:pt x="10883" y="7704"/>
                      <a:pt x="10883" y="7597"/>
                    </a:cubicBezTo>
                    <a:lnTo>
                      <a:pt x="10883" y="6751"/>
                    </a:lnTo>
                    <a:cubicBezTo>
                      <a:pt x="10883" y="5977"/>
                      <a:pt x="10371" y="5585"/>
                      <a:pt x="10073" y="5477"/>
                    </a:cubicBezTo>
                    <a:lnTo>
                      <a:pt x="9073" y="5085"/>
                    </a:lnTo>
                    <a:lnTo>
                      <a:pt x="9073" y="4870"/>
                    </a:lnTo>
                    <a:cubicBezTo>
                      <a:pt x="9335" y="4727"/>
                      <a:pt x="9549" y="4465"/>
                      <a:pt x="9633" y="4156"/>
                    </a:cubicBezTo>
                    <a:cubicBezTo>
                      <a:pt x="9966" y="4156"/>
                      <a:pt x="10252" y="3894"/>
                      <a:pt x="10252" y="3549"/>
                    </a:cubicBezTo>
                    <a:cubicBezTo>
                      <a:pt x="10252" y="3358"/>
                      <a:pt x="10145" y="3180"/>
                      <a:pt x="9990" y="3060"/>
                    </a:cubicBezTo>
                    <a:lnTo>
                      <a:pt x="9990" y="2596"/>
                    </a:lnTo>
                    <a:cubicBezTo>
                      <a:pt x="9990" y="1751"/>
                      <a:pt x="9311" y="1060"/>
                      <a:pt x="8466" y="1060"/>
                    </a:cubicBezTo>
                    <a:lnTo>
                      <a:pt x="8347" y="1060"/>
                    </a:lnTo>
                    <a:cubicBezTo>
                      <a:pt x="8204" y="1060"/>
                      <a:pt x="8085" y="1072"/>
                      <a:pt x="7966" y="1108"/>
                    </a:cubicBezTo>
                    <a:lnTo>
                      <a:pt x="7966" y="179"/>
                    </a:lnTo>
                    <a:cubicBezTo>
                      <a:pt x="7966" y="96"/>
                      <a:pt x="7894" y="1"/>
                      <a:pt x="7787" y="1"/>
                    </a:cubicBezTo>
                    <a:lnTo>
                      <a:pt x="7287" y="1"/>
                    </a:lnTo>
                    <a:cubicBezTo>
                      <a:pt x="7192" y="1"/>
                      <a:pt x="7109" y="84"/>
                      <a:pt x="7109" y="179"/>
                    </a:cubicBezTo>
                    <a:cubicBezTo>
                      <a:pt x="7109" y="286"/>
                      <a:pt x="7180" y="358"/>
                      <a:pt x="7287" y="358"/>
                    </a:cubicBezTo>
                    <a:lnTo>
                      <a:pt x="7621" y="358"/>
                    </a:lnTo>
                    <a:lnTo>
                      <a:pt x="7621" y="1251"/>
                    </a:lnTo>
                    <a:cubicBezTo>
                      <a:pt x="7180" y="1489"/>
                      <a:pt x="6847" y="1941"/>
                      <a:pt x="6811" y="2477"/>
                    </a:cubicBezTo>
                    <a:lnTo>
                      <a:pt x="346" y="2477"/>
                    </a:lnTo>
                    <a:lnTo>
                      <a:pt x="346" y="358"/>
                    </a:lnTo>
                    <a:lnTo>
                      <a:pt x="6716" y="358"/>
                    </a:lnTo>
                    <a:cubicBezTo>
                      <a:pt x="6811" y="358"/>
                      <a:pt x="6894" y="286"/>
                      <a:pt x="6894" y="179"/>
                    </a:cubicBezTo>
                    <a:cubicBezTo>
                      <a:pt x="6894" y="96"/>
                      <a:pt x="6823" y="1"/>
                      <a:pt x="67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5594;p82">
                <a:extLst>
                  <a:ext uri="{FF2B5EF4-FFF2-40B4-BE49-F238E27FC236}">
                    <a16:creationId xmlns:a16="http://schemas.microsoft.com/office/drawing/2014/main" id="{7219D0D2-63B1-6BD7-5412-54A93659F3A0}"/>
                  </a:ext>
                </a:extLst>
              </p:cNvPr>
              <p:cNvSpPr/>
              <p:nvPr/>
            </p:nvSpPr>
            <p:spPr>
              <a:xfrm>
                <a:off x="3238462" y="3380005"/>
                <a:ext cx="49305" cy="47427"/>
              </a:xfrm>
              <a:custGeom>
                <a:avLst/>
                <a:gdLst/>
                <a:ahLst/>
                <a:cxnLst/>
                <a:rect l="l" t="t" r="r" b="b"/>
                <a:pathLst>
                  <a:path w="1549" h="1490" extrusionOk="0">
                    <a:moveTo>
                      <a:pt x="179" y="1"/>
                    </a:moveTo>
                    <a:cubicBezTo>
                      <a:pt x="84" y="1"/>
                      <a:pt x="1" y="72"/>
                      <a:pt x="1" y="180"/>
                    </a:cubicBezTo>
                    <a:lnTo>
                      <a:pt x="1" y="1311"/>
                    </a:lnTo>
                    <a:cubicBezTo>
                      <a:pt x="1" y="1394"/>
                      <a:pt x="72" y="1489"/>
                      <a:pt x="179" y="1489"/>
                    </a:cubicBezTo>
                    <a:lnTo>
                      <a:pt x="1370" y="1489"/>
                    </a:lnTo>
                    <a:cubicBezTo>
                      <a:pt x="1453" y="1489"/>
                      <a:pt x="1549" y="1418"/>
                      <a:pt x="1549" y="1311"/>
                    </a:cubicBezTo>
                    <a:lnTo>
                      <a:pt x="1549" y="1001"/>
                    </a:lnTo>
                    <a:cubicBezTo>
                      <a:pt x="1549" y="906"/>
                      <a:pt x="1477" y="811"/>
                      <a:pt x="1370" y="811"/>
                    </a:cubicBezTo>
                    <a:cubicBezTo>
                      <a:pt x="1275" y="811"/>
                      <a:pt x="1191" y="894"/>
                      <a:pt x="1191" y="1001"/>
                    </a:cubicBezTo>
                    <a:lnTo>
                      <a:pt x="1191" y="1132"/>
                    </a:lnTo>
                    <a:lnTo>
                      <a:pt x="334" y="1132"/>
                    </a:lnTo>
                    <a:lnTo>
                      <a:pt x="334" y="346"/>
                    </a:lnTo>
                    <a:lnTo>
                      <a:pt x="1037" y="346"/>
                    </a:lnTo>
                    <a:lnTo>
                      <a:pt x="1037" y="358"/>
                    </a:lnTo>
                    <a:cubicBezTo>
                      <a:pt x="1132" y="358"/>
                      <a:pt x="1215" y="287"/>
                      <a:pt x="1215" y="180"/>
                    </a:cubicBezTo>
                    <a:cubicBezTo>
                      <a:pt x="1215" y="84"/>
                      <a:pt x="1144" y="1"/>
                      <a:pt x="1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5595;p82">
                <a:extLst>
                  <a:ext uri="{FF2B5EF4-FFF2-40B4-BE49-F238E27FC236}">
                    <a16:creationId xmlns:a16="http://schemas.microsoft.com/office/drawing/2014/main" id="{D17AA0E5-61E9-4890-2581-214ABC2244A8}"/>
                  </a:ext>
                </a:extLst>
              </p:cNvPr>
              <p:cNvSpPr/>
              <p:nvPr/>
            </p:nvSpPr>
            <p:spPr>
              <a:xfrm>
                <a:off x="3251353" y="3380482"/>
                <a:ext cx="43607" cy="34058"/>
              </a:xfrm>
              <a:custGeom>
                <a:avLst/>
                <a:gdLst/>
                <a:ahLst/>
                <a:cxnLst/>
                <a:rect l="l" t="t" r="r" b="b"/>
                <a:pathLst>
                  <a:path w="1370" h="1070" extrusionOk="0">
                    <a:moveTo>
                      <a:pt x="1163" y="1"/>
                    </a:moveTo>
                    <a:cubicBezTo>
                      <a:pt x="1120" y="1"/>
                      <a:pt x="1078" y="16"/>
                      <a:pt x="1048" y="45"/>
                    </a:cubicBezTo>
                    <a:lnTo>
                      <a:pt x="489" y="653"/>
                    </a:lnTo>
                    <a:lnTo>
                      <a:pt x="310" y="462"/>
                    </a:lnTo>
                    <a:cubicBezTo>
                      <a:pt x="279" y="425"/>
                      <a:pt x="232" y="407"/>
                      <a:pt x="185" y="407"/>
                    </a:cubicBezTo>
                    <a:cubicBezTo>
                      <a:pt x="142" y="407"/>
                      <a:pt x="100" y="422"/>
                      <a:pt x="72" y="450"/>
                    </a:cubicBezTo>
                    <a:cubicBezTo>
                      <a:pt x="1" y="510"/>
                      <a:pt x="1" y="629"/>
                      <a:pt x="60" y="688"/>
                    </a:cubicBezTo>
                    <a:lnTo>
                      <a:pt x="358" y="1010"/>
                    </a:lnTo>
                    <a:cubicBezTo>
                      <a:pt x="382" y="1046"/>
                      <a:pt x="429" y="1069"/>
                      <a:pt x="477" y="1069"/>
                    </a:cubicBezTo>
                    <a:cubicBezTo>
                      <a:pt x="513" y="1069"/>
                      <a:pt x="560" y="1058"/>
                      <a:pt x="584" y="1010"/>
                    </a:cubicBezTo>
                    <a:lnTo>
                      <a:pt x="1286" y="272"/>
                    </a:lnTo>
                    <a:cubicBezTo>
                      <a:pt x="1370" y="224"/>
                      <a:pt x="1370" y="117"/>
                      <a:pt x="1286" y="45"/>
                    </a:cubicBezTo>
                    <a:cubicBezTo>
                      <a:pt x="1251" y="16"/>
                      <a:pt x="1206" y="1"/>
                      <a:pt x="11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5596;p82">
                <a:extLst>
                  <a:ext uri="{FF2B5EF4-FFF2-40B4-BE49-F238E27FC236}">
                    <a16:creationId xmlns:a16="http://schemas.microsoft.com/office/drawing/2014/main" id="{B4B3E687-7CE7-AF04-B026-DDCB7167E31A}"/>
                  </a:ext>
                </a:extLst>
              </p:cNvPr>
              <p:cNvSpPr/>
              <p:nvPr/>
            </p:nvSpPr>
            <p:spPr>
              <a:xfrm>
                <a:off x="3238462" y="3479314"/>
                <a:ext cx="49305" cy="47395"/>
              </a:xfrm>
              <a:custGeom>
                <a:avLst/>
                <a:gdLst/>
                <a:ahLst/>
                <a:cxnLst/>
                <a:rect l="l" t="t" r="r" b="b"/>
                <a:pathLst>
                  <a:path w="1549" h="1489" extrusionOk="0">
                    <a:moveTo>
                      <a:pt x="179" y="0"/>
                    </a:moveTo>
                    <a:cubicBezTo>
                      <a:pt x="84" y="0"/>
                      <a:pt x="1" y="84"/>
                      <a:pt x="1" y="179"/>
                    </a:cubicBezTo>
                    <a:lnTo>
                      <a:pt x="1" y="1310"/>
                    </a:lnTo>
                    <a:cubicBezTo>
                      <a:pt x="1" y="1405"/>
                      <a:pt x="72" y="1489"/>
                      <a:pt x="179" y="1489"/>
                    </a:cubicBezTo>
                    <a:lnTo>
                      <a:pt x="1370" y="1489"/>
                    </a:lnTo>
                    <a:cubicBezTo>
                      <a:pt x="1453" y="1489"/>
                      <a:pt x="1549" y="1417"/>
                      <a:pt x="1549" y="1310"/>
                    </a:cubicBezTo>
                    <a:lnTo>
                      <a:pt x="1549" y="1001"/>
                    </a:lnTo>
                    <a:cubicBezTo>
                      <a:pt x="1549" y="917"/>
                      <a:pt x="1477" y="822"/>
                      <a:pt x="1370" y="822"/>
                    </a:cubicBezTo>
                    <a:cubicBezTo>
                      <a:pt x="1275" y="822"/>
                      <a:pt x="1191" y="893"/>
                      <a:pt x="1191" y="1001"/>
                    </a:cubicBezTo>
                    <a:lnTo>
                      <a:pt x="1191" y="1131"/>
                    </a:lnTo>
                    <a:lnTo>
                      <a:pt x="334" y="1131"/>
                    </a:lnTo>
                    <a:lnTo>
                      <a:pt x="334" y="346"/>
                    </a:lnTo>
                    <a:lnTo>
                      <a:pt x="1037" y="358"/>
                    </a:lnTo>
                    <a:cubicBezTo>
                      <a:pt x="1132" y="358"/>
                      <a:pt x="1215" y="286"/>
                      <a:pt x="1215" y="179"/>
                    </a:cubicBezTo>
                    <a:cubicBezTo>
                      <a:pt x="1215" y="96"/>
                      <a:pt x="1144" y="0"/>
                      <a:pt x="10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5597;p82">
                <a:extLst>
                  <a:ext uri="{FF2B5EF4-FFF2-40B4-BE49-F238E27FC236}">
                    <a16:creationId xmlns:a16="http://schemas.microsoft.com/office/drawing/2014/main" id="{22ADCB32-F197-E092-CABB-DBB581001777}"/>
                  </a:ext>
                </a:extLst>
              </p:cNvPr>
              <p:cNvSpPr/>
              <p:nvPr/>
            </p:nvSpPr>
            <p:spPr>
              <a:xfrm>
                <a:off x="3251353" y="3479792"/>
                <a:ext cx="43607" cy="34408"/>
              </a:xfrm>
              <a:custGeom>
                <a:avLst/>
                <a:gdLst/>
                <a:ahLst/>
                <a:cxnLst/>
                <a:rect l="l" t="t" r="r" b="b"/>
                <a:pathLst>
                  <a:path w="1370" h="1081" extrusionOk="0">
                    <a:moveTo>
                      <a:pt x="1163" y="0"/>
                    </a:moveTo>
                    <a:cubicBezTo>
                      <a:pt x="1120" y="0"/>
                      <a:pt x="1078" y="15"/>
                      <a:pt x="1048" y="45"/>
                    </a:cubicBezTo>
                    <a:lnTo>
                      <a:pt x="489" y="664"/>
                    </a:lnTo>
                    <a:lnTo>
                      <a:pt x="310" y="462"/>
                    </a:lnTo>
                    <a:cubicBezTo>
                      <a:pt x="279" y="424"/>
                      <a:pt x="232" y="406"/>
                      <a:pt x="185" y="406"/>
                    </a:cubicBezTo>
                    <a:cubicBezTo>
                      <a:pt x="142" y="406"/>
                      <a:pt x="100" y="421"/>
                      <a:pt x="72" y="450"/>
                    </a:cubicBezTo>
                    <a:cubicBezTo>
                      <a:pt x="1" y="509"/>
                      <a:pt x="1" y="628"/>
                      <a:pt x="60" y="688"/>
                    </a:cubicBezTo>
                    <a:lnTo>
                      <a:pt x="358" y="1021"/>
                    </a:lnTo>
                    <a:cubicBezTo>
                      <a:pt x="382" y="1045"/>
                      <a:pt x="429" y="1081"/>
                      <a:pt x="477" y="1081"/>
                    </a:cubicBezTo>
                    <a:cubicBezTo>
                      <a:pt x="513" y="1081"/>
                      <a:pt x="560" y="1057"/>
                      <a:pt x="584" y="1021"/>
                    </a:cubicBezTo>
                    <a:lnTo>
                      <a:pt x="1286" y="271"/>
                    </a:lnTo>
                    <a:cubicBezTo>
                      <a:pt x="1370" y="212"/>
                      <a:pt x="1370" y="104"/>
                      <a:pt x="1286" y="45"/>
                    </a:cubicBezTo>
                    <a:cubicBezTo>
                      <a:pt x="1251" y="15"/>
                      <a:pt x="1206" y="0"/>
                      <a:pt x="11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5598;p82">
                <a:extLst>
                  <a:ext uri="{FF2B5EF4-FFF2-40B4-BE49-F238E27FC236}">
                    <a16:creationId xmlns:a16="http://schemas.microsoft.com/office/drawing/2014/main" id="{5D80DF49-71B0-510A-8312-2D723479BA52}"/>
                  </a:ext>
                </a:extLst>
              </p:cNvPr>
              <p:cNvSpPr/>
              <p:nvPr/>
            </p:nvSpPr>
            <p:spPr>
              <a:xfrm>
                <a:off x="3238462" y="3578210"/>
                <a:ext cx="49305" cy="47809"/>
              </a:xfrm>
              <a:custGeom>
                <a:avLst/>
                <a:gdLst/>
                <a:ahLst/>
                <a:cxnLst/>
                <a:rect l="l" t="t" r="r" b="b"/>
                <a:pathLst>
                  <a:path w="1549" h="1502" extrusionOk="0">
                    <a:moveTo>
                      <a:pt x="179" y="1"/>
                    </a:moveTo>
                    <a:cubicBezTo>
                      <a:pt x="84" y="1"/>
                      <a:pt x="1" y="84"/>
                      <a:pt x="1" y="191"/>
                    </a:cubicBezTo>
                    <a:lnTo>
                      <a:pt x="1" y="1323"/>
                    </a:lnTo>
                    <a:cubicBezTo>
                      <a:pt x="1" y="1406"/>
                      <a:pt x="72" y="1501"/>
                      <a:pt x="179" y="1501"/>
                    </a:cubicBezTo>
                    <a:lnTo>
                      <a:pt x="1370" y="1501"/>
                    </a:lnTo>
                    <a:cubicBezTo>
                      <a:pt x="1453" y="1501"/>
                      <a:pt x="1549" y="1418"/>
                      <a:pt x="1549" y="1323"/>
                    </a:cubicBezTo>
                    <a:lnTo>
                      <a:pt x="1549" y="1001"/>
                    </a:lnTo>
                    <a:cubicBezTo>
                      <a:pt x="1537" y="930"/>
                      <a:pt x="1453" y="858"/>
                      <a:pt x="1370" y="858"/>
                    </a:cubicBezTo>
                    <a:cubicBezTo>
                      <a:pt x="1275" y="858"/>
                      <a:pt x="1191" y="930"/>
                      <a:pt x="1191" y="1037"/>
                    </a:cubicBezTo>
                    <a:lnTo>
                      <a:pt x="1191" y="1168"/>
                    </a:lnTo>
                    <a:lnTo>
                      <a:pt x="334" y="1168"/>
                    </a:lnTo>
                    <a:lnTo>
                      <a:pt x="334" y="370"/>
                    </a:lnTo>
                    <a:lnTo>
                      <a:pt x="1037" y="370"/>
                    </a:lnTo>
                    <a:cubicBezTo>
                      <a:pt x="1132" y="370"/>
                      <a:pt x="1215" y="287"/>
                      <a:pt x="1215" y="191"/>
                    </a:cubicBezTo>
                    <a:cubicBezTo>
                      <a:pt x="1215" y="96"/>
                      <a:pt x="1144" y="1"/>
                      <a:pt x="1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5599;p82">
                <a:extLst>
                  <a:ext uri="{FF2B5EF4-FFF2-40B4-BE49-F238E27FC236}">
                    <a16:creationId xmlns:a16="http://schemas.microsoft.com/office/drawing/2014/main" id="{485B17AA-C8E9-C2E6-9E21-4EC38D378D4B}"/>
                  </a:ext>
                </a:extLst>
              </p:cNvPr>
              <p:cNvSpPr/>
              <p:nvPr/>
            </p:nvSpPr>
            <p:spPr>
              <a:xfrm>
                <a:off x="3251353" y="3579133"/>
                <a:ext cx="42843" cy="34376"/>
              </a:xfrm>
              <a:custGeom>
                <a:avLst/>
                <a:gdLst/>
                <a:ahLst/>
                <a:cxnLst/>
                <a:rect l="l" t="t" r="r" b="b"/>
                <a:pathLst>
                  <a:path w="1346" h="1080" extrusionOk="0">
                    <a:moveTo>
                      <a:pt x="1169" y="0"/>
                    </a:moveTo>
                    <a:cubicBezTo>
                      <a:pt x="1124" y="0"/>
                      <a:pt x="1079" y="18"/>
                      <a:pt x="1048" y="55"/>
                    </a:cubicBezTo>
                    <a:lnTo>
                      <a:pt x="489" y="662"/>
                    </a:lnTo>
                    <a:lnTo>
                      <a:pt x="310" y="472"/>
                    </a:lnTo>
                    <a:cubicBezTo>
                      <a:pt x="279" y="435"/>
                      <a:pt x="232" y="417"/>
                      <a:pt x="185" y="417"/>
                    </a:cubicBezTo>
                    <a:cubicBezTo>
                      <a:pt x="142" y="417"/>
                      <a:pt x="100" y="432"/>
                      <a:pt x="72" y="460"/>
                    </a:cubicBezTo>
                    <a:cubicBezTo>
                      <a:pt x="1" y="520"/>
                      <a:pt x="1" y="639"/>
                      <a:pt x="60" y="698"/>
                    </a:cubicBezTo>
                    <a:lnTo>
                      <a:pt x="358" y="1020"/>
                    </a:lnTo>
                    <a:cubicBezTo>
                      <a:pt x="382" y="1055"/>
                      <a:pt x="429" y="1079"/>
                      <a:pt x="477" y="1079"/>
                    </a:cubicBezTo>
                    <a:cubicBezTo>
                      <a:pt x="513" y="1079"/>
                      <a:pt x="560" y="1067"/>
                      <a:pt x="584" y="1020"/>
                    </a:cubicBezTo>
                    <a:lnTo>
                      <a:pt x="1286" y="281"/>
                    </a:lnTo>
                    <a:cubicBezTo>
                      <a:pt x="1346" y="198"/>
                      <a:pt x="1346" y="103"/>
                      <a:pt x="1286" y="43"/>
                    </a:cubicBezTo>
                    <a:cubicBezTo>
                      <a:pt x="1252" y="15"/>
                      <a:pt x="1210" y="0"/>
                      <a:pt x="116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5600;p82">
                <a:extLst>
                  <a:ext uri="{FF2B5EF4-FFF2-40B4-BE49-F238E27FC236}">
                    <a16:creationId xmlns:a16="http://schemas.microsoft.com/office/drawing/2014/main" id="{01EA84CF-3B2E-BD34-D0E1-B28E15D88378}"/>
                  </a:ext>
                </a:extLst>
              </p:cNvPr>
              <p:cNvSpPr/>
              <p:nvPr/>
            </p:nvSpPr>
            <p:spPr>
              <a:xfrm>
                <a:off x="3215736" y="3359188"/>
                <a:ext cx="253558" cy="89442"/>
              </a:xfrm>
              <a:custGeom>
                <a:avLst/>
                <a:gdLst/>
                <a:ahLst/>
                <a:cxnLst/>
                <a:rect l="l" t="t" r="r" b="b"/>
                <a:pathLst>
                  <a:path w="7966" h="2810" extrusionOk="0">
                    <a:moveTo>
                      <a:pt x="179" y="0"/>
                    </a:moveTo>
                    <a:cubicBezTo>
                      <a:pt x="84" y="0"/>
                      <a:pt x="0" y="72"/>
                      <a:pt x="0" y="179"/>
                    </a:cubicBezTo>
                    <a:lnTo>
                      <a:pt x="0" y="2631"/>
                    </a:lnTo>
                    <a:cubicBezTo>
                      <a:pt x="0" y="2739"/>
                      <a:pt x="72" y="2810"/>
                      <a:pt x="167" y="2810"/>
                    </a:cubicBezTo>
                    <a:lnTo>
                      <a:pt x="7787" y="2810"/>
                    </a:lnTo>
                    <a:cubicBezTo>
                      <a:pt x="7870" y="2810"/>
                      <a:pt x="7966" y="2739"/>
                      <a:pt x="7966" y="2631"/>
                    </a:cubicBezTo>
                    <a:lnTo>
                      <a:pt x="7966" y="179"/>
                    </a:lnTo>
                    <a:cubicBezTo>
                      <a:pt x="7966" y="83"/>
                      <a:pt x="7882" y="0"/>
                      <a:pt x="7787" y="0"/>
                    </a:cubicBezTo>
                    <a:lnTo>
                      <a:pt x="7275" y="0"/>
                    </a:lnTo>
                    <a:cubicBezTo>
                      <a:pt x="7192" y="0"/>
                      <a:pt x="7097" y="72"/>
                      <a:pt x="7097" y="179"/>
                    </a:cubicBezTo>
                    <a:cubicBezTo>
                      <a:pt x="7097" y="262"/>
                      <a:pt x="7168" y="357"/>
                      <a:pt x="7275" y="357"/>
                    </a:cubicBezTo>
                    <a:lnTo>
                      <a:pt x="7620" y="357"/>
                    </a:lnTo>
                    <a:lnTo>
                      <a:pt x="7620" y="2465"/>
                    </a:lnTo>
                    <a:lnTo>
                      <a:pt x="346" y="2465"/>
                    </a:lnTo>
                    <a:lnTo>
                      <a:pt x="346" y="357"/>
                    </a:lnTo>
                    <a:lnTo>
                      <a:pt x="6716" y="357"/>
                    </a:lnTo>
                    <a:cubicBezTo>
                      <a:pt x="6799" y="357"/>
                      <a:pt x="6894" y="286"/>
                      <a:pt x="6894" y="179"/>
                    </a:cubicBezTo>
                    <a:cubicBezTo>
                      <a:pt x="6894" y="83"/>
                      <a:pt x="6811" y="0"/>
                      <a:pt x="671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597729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ppt_x"/>
                                          </p:val>
                                        </p:tav>
                                        <p:tav tm="100000">
                                          <p:val>
                                            <p:strVal val="#ppt_x"/>
                                          </p:val>
                                        </p:tav>
                                      </p:tavLst>
                                    </p:anim>
                                    <p:anim calcmode="lin" valueType="num">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3"/>
                                        </p:tgtEl>
                                        <p:attrNameLst>
                                          <p:attrName>style.visibility</p:attrName>
                                        </p:attrNameLst>
                                      </p:cBhvr>
                                      <p:to>
                                        <p:strVal val="visible"/>
                                      </p:to>
                                    </p:set>
                                    <p:anim calcmode="lin" valueType="num">
                                      <p:cBhvr additive="base">
                                        <p:cTn id="11" dur="1000" fill="hold"/>
                                        <p:tgtEl>
                                          <p:spTgt spid="83"/>
                                        </p:tgtEl>
                                        <p:attrNameLst>
                                          <p:attrName>ppt_x</p:attrName>
                                        </p:attrNameLst>
                                      </p:cBhvr>
                                      <p:tavLst>
                                        <p:tav tm="0">
                                          <p:val>
                                            <p:strVal val="0-#ppt_w/2"/>
                                          </p:val>
                                        </p:tav>
                                        <p:tav tm="100000">
                                          <p:val>
                                            <p:strVal val="#ppt_x"/>
                                          </p:val>
                                        </p:tav>
                                      </p:tavLst>
                                    </p:anim>
                                    <p:anim calcmode="lin" valueType="num">
                                      <p:cBhvr additive="base">
                                        <p:cTn id="12" dur="1000" fill="hold"/>
                                        <p:tgtEl>
                                          <p:spTgt spid="8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1000" fill="hold"/>
                                        <p:tgtEl>
                                          <p:spTgt spid="84"/>
                                        </p:tgtEl>
                                        <p:attrNameLst>
                                          <p:attrName>ppt_x</p:attrName>
                                        </p:attrNameLst>
                                      </p:cBhvr>
                                      <p:tavLst>
                                        <p:tav tm="0">
                                          <p:val>
                                            <p:strVal val="0-#ppt_w/2"/>
                                          </p:val>
                                        </p:tav>
                                        <p:tav tm="100000">
                                          <p:val>
                                            <p:strVal val="#ppt_x"/>
                                          </p:val>
                                        </p:tav>
                                      </p:tavLst>
                                    </p:anim>
                                    <p:anim calcmode="lin" valueType="num">
                                      <p:cBhvr additive="base">
                                        <p:cTn id="16" dur="1000" fill="hold"/>
                                        <p:tgtEl>
                                          <p:spTgt spid="84"/>
                                        </p:tgtEl>
                                        <p:attrNameLst>
                                          <p:attrName>ppt_y</p:attrName>
                                        </p:attrNameLst>
                                      </p:cBhvr>
                                      <p:tavLst>
                                        <p:tav tm="0">
                                          <p:val>
                                            <p:strVal val="#ppt_y"/>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1000" fill="hold"/>
                                        <p:tgtEl>
                                          <p:spTgt spid="64"/>
                                        </p:tgtEl>
                                        <p:attrNameLst>
                                          <p:attrName>ppt_x</p:attrName>
                                        </p:attrNameLst>
                                      </p:cBhvr>
                                      <p:tavLst>
                                        <p:tav tm="0">
                                          <p:val>
                                            <p:strVal val="#ppt_x"/>
                                          </p:val>
                                        </p:tav>
                                        <p:tav tm="100000">
                                          <p:val>
                                            <p:strVal val="#ppt_x"/>
                                          </p:val>
                                        </p:tav>
                                      </p:tavLst>
                                    </p:anim>
                                    <p:anim calcmode="lin" valueType="num">
                                      <p:cBhvr additive="base">
                                        <p:cTn id="20" dur="1000" fill="hold"/>
                                        <p:tgtEl>
                                          <p:spTgt spid="64"/>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additive="base">
                                        <p:cTn id="23" dur="750" fill="hold"/>
                                        <p:tgtEl>
                                          <p:spTgt spid="82"/>
                                        </p:tgtEl>
                                        <p:attrNameLst>
                                          <p:attrName>ppt_x</p:attrName>
                                        </p:attrNameLst>
                                      </p:cBhvr>
                                      <p:tavLst>
                                        <p:tav tm="0">
                                          <p:val>
                                            <p:strVal val="#ppt_x"/>
                                          </p:val>
                                        </p:tav>
                                        <p:tav tm="100000">
                                          <p:val>
                                            <p:strVal val="#ppt_x"/>
                                          </p:val>
                                        </p:tav>
                                      </p:tavLst>
                                    </p:anim>
                                    <p:anim calcmode="lin" valueType="num">
                                      <p:cBhvr additive="base">
                                        <p:cTn id="24" dur="750" fill="hold"/>
                                        <p:tgtEl>
                                          <p:spTgt spid="82"/>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anim calcmode="lin" valueType="num">
                                      <p:cBhvr additive="base">
                                        <p:cTn id="27" dur="1000" fill="hold"/>
                                        <p:tgtEl>
                                          <p:spTgt spid="65"/>
                                        </p:tgtEl>
                                        <p:attrNameLst>
                                          <p:attrName>ppt_x</p:attrName>
                                        </p:attrNameLst>
                                      </p:cBhvr>
                                      <p:tavLst>
                                        <p:tav tm="0">
                                          <p:val>
                                            <p:strVal val="#ppt_x"/>
                                          </p:val>
                                        </p:tav>
                                        <p:tav tm="100000">
                                          <p:val>
                                            <p:strVal val="#ppt_x"/>
                                          </p:val>
                                        </p:tav>
                                      </p:tavLst>
                                    </p:anim>
                                    <p:anim calcmode="lin" valueType="num">
                                      <p:cBhvr additive="base">
                                        <p:cTn id="28" dur="1000" fill="hold"/>
                                        <p:tgtEl>
                                          <p:spTgt spid="65"/>
                                        </p:tgtEl>
                                        <p:attrNameLst>
                                          <p:attrName>ppt_y</p:attrName>
                                        </p:attrNameLst>
                                      </p:cBhvr>
                                      <p:tavLst>
                                        <p:tav tm="0">
                                          <p:val>
                                            <p:strVal val="0-#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750" fill="hold"/>
                                        <p:tgtEl>
                                          <p:spTgt spid="81"/>
                                        </p:tgtEl>
                                        <p:attrNameLst>
                                          <p:attrName>ppt_x</p:attrName>
                                        </p:attrNameLst>
                                      </p:cBhvr>
                                      <p:tavLst>
                                        <p:tav tm="0">
                                          <p:val>
                                            <p:strVal val="#ppt_x"/>
                                          </p:val>
                                        </p:tav>
                                        <p:tav tm="100000">
                                          <p:val>
                                            <p:strVal val="#ppt_x"/>
                                          </p:val>
                                        </p:tav>
                                      </p:tavLst>
                                    </p:anim>
                                    <p:anim calcmode="lin" valueType="num">
                                      <p:cBhvr additive="base">
                                        <p:cTn id="32" dur="750" fill="hold"/>
                                        <p:tgtEl>
                                          <p:spTgt spid="81"/>
                                        </p:tgtEl>
                                        <p:attrNameLst>
                                          <p:attrName>ppt_y</p:attrName>
                                        </p:attrNameLst>
                                      </p:cBhvr>
                                      <p:tavLst>
                                        <p:tav tm="0">
                                          <p:val>
                                            <p:strVal val="1+#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103"/>
                                        </p:tgtEl>
                                        <p:attrNameLst>
                                          <p:attrName>style.visibility</p:attrName>
                                        </p:attrNameLst>
                                      </p:cBhvr>
                                      <p:to>
                                        <p:strVal val="visible"/>
                                      </p:to>
                                    </p:set>
                                    <p:anim calcmode="lin" valueType="num">
                                      <p:cBhvr additive="base">
                                        <p:cTn id="35" dur="750" fill="hold"/>
                                        <p:tgtEl>
                                          <p:spTgt spid="103"/>
                                        </p:tgtEl>
                                        <p:attrNameLst>
                                          <p:attrName>ppt_x</p:attrName>
                                        </p:attrNameLst>
                                      </p:cBhvr>
                                      <p:tavLst>
                                        <p:tav tm="0">
                                          <p:val>
                                            <p:strVal val="#ppt_x"/>
                                          </p:val>
                                        </p:tav>
                                        <p:tav tm="100000">
                                          <p:val>
                                            <p:strVal val="#ppt_x"/>
                                          </p:val>
                                        </p:tav>
                                      </p:tavLst>
                                    </p:anim>
                                    <p:anim calcmode="lin" valueType="num">
                                      <p:cBhvr additive="base">
                                        <p:cTn id="36" dur="750" fill="hold"/>
                                        <p:tgtEl>
                                          <p:spTgt spid="103"/>
                                        </p:tgtEl>
                                        <p:attrNameLst>
                                          <p:attrName>ppt_y</p:attrName>
                                        </p:attrNameLst>
                                      </p:cBhvr>
                                      <p:tavLst>
                                        <p:tav tm="0">
                                          <p:val>
                                            <p:strVal val="0-#ppt_h/2"/>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1000" fill="hold"/>
                                        <p:tgtEl>
                                          <p:spTgt spid="85"/>
                                        </p:tgtEl>
                                        <p:attrNameLst>
                                          <p:attrName>ppt_x</p:attrName>
                                        </p:attrNameLst>
                                      </p:cBhvr>
                                      <p:tavLst>
                                        <p:tav tm="0">
                                          <p:val>
                                            <p:strVal val="1+#ppt_w/2"/>
                                          </p:val>
                                        </p:tav>
                                        <p:tav tm="100000">
                                          <p:val>
                                            <p:strVal val="#ppt_x"/>
                                          </p:val>
                                        </p:tav>
                                      </p:tavLst>
                                    </p:anim>
                                    <p:anim calcmode="lin" valueType="num">
                                      <p:cBhvr additive="base">
                                        <p:cTn id="40" dur="10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arge building with a tower&#10;&#10;Description automatically generated with low confidence">
            <a:extLst>
              <a:ext uri="{FF2B5EF4-FFF2-40B4-BE49-F238E27FC236}">
                <a16:creationId xmlns:a16="http://schemas.microsoft.com/office/drawing/2014/main" id="{0A914650-CFB0-C079-DDFE-DC7DC5F3F483}"/>
              </a:ext>
            </a:extLst>
          </p:cNvPr>
          <p:cNvPicPr>
            <a:picLocks noChangeAspect="1"/>
          </p:cNvPicPr>
          <p:nvPr/>
        </p:nvPicPr>
        <p:blipFill rotWithShape="1">
          <a:blip r:embed="rId3">
            <a:duotone>
              <a:schemeClr val="accent5">
                <a:shade val="45000"/>
                <a:satMod val="135000"/>
              </a:schemeClr>
              <a:prstClr val="white"/>
            </a:duotone>
            <a:alphaModFix amt="35000"/>
            <a:extLst>
              <a:ext uri="{28A0092B-C50C-407E-A947-70E740481C1C}">
                <a14:useLocalDpi xmlns:a14="http://schemas.microsoft.com/office/drawing/2010/main" val="0"/>
              </a:ext>
            </a:extLst>
          </a:blip>
          <a:srcRect b="9267"/>
          <a:stretch/>
        </p:blipFill>
        <p:spPr>
          <a:xfrm>
            <a:off x="0" y="-1"/>
            <a:ext cx="12192000" cy="6858001"/>
          </a:xfrm>
          <a:prstGeom prst="rect">
            <a:avLst/>
          </a:prstGeom>
        </p:spPr>
      </p:pic>
      <p:sp>
        <p:nvSpPr>
          <p:cNvPr id="6" name="Rectangle 5">
            <a:extLst>
              <a:ext uri="{FF2B5EF4-FFF2-40B4-BE49-F238E27FC236}">
                <a16:creationId xmlns:a16="http://schemas.microsoft.com/office/drawing/2014/main" id="{6FA550EE-085E-30B2-AF6E-9F9AB940D24F}"/>
              </a:ext>
            </a:extLst>
          </p:cNvPr>
          <p:cNvSpPr/>
          <p:nvPr/>
        </p:nvSpPr>
        <p:spPr>
          <a:xfrm>
            <a:off x="0" y="4191000"/>
            <a:ext cx="12192000" cy="2667000"/>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0DFB667-CC66-7A54-6E15-14CDDC656CEA}"/>
              </a:ext>
            </a:extLst>
          </p:cNvPr>
          <p:cNvSpPr/>
          <p:nvPr/>
        </p:nvSpPr>
        <p:spPr>
          <a:xfrm>
            <a:off x="4357395" y="1271295"/>
            <a:ext cx="3872204" cy="3872204"/>
          </a:xfrm>
          <a:prstGeom prst="ellipse">
            <a:avLst/>
          </a:pr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520AF6F-3AAA-411F-9C15-537B0C5B6CCC}"/>
              </a:ext>
            </a:extLst>
          </p:cNvPr>
          <p:cNvSpPr txBox="1"/>
          <p:nvPr/>
        </p:nvSpPr>
        <p:spPr>
          <a:xfrm>
            <a:off x="4883783" y="2637012"/>
            <a:ext cx="3228391" cy="1569660"/>
          </a:xfrm>
          <a:prstGeom prst="rect">
            <a:avLst/>
          </a:prstGeom>
          <a:noFill/>
        </p:spPr>
        <p:txBody>
          <a:bodyPr wrap="square" rtlCol="0">
            <a:spAutoFit/>
          </a:bodyPr>
          <a:lstStyle/>
          <a:p>
            <a:r>
              <a:rPr lang="en-US" sz="4800" b="1" dirty="0">
                <a:solidFill>
                  <a:schemeClr val="accent5">
                    <a:lumMod val="50000"/>
                  </a:schemeClr>
                </a:solidFill>
                <a:latin typeface="Bradley Hand ITC" panose="03070402050302030203" pitchFamily="66" charset="0"/>
              </a:rPr>
              <a:t>Thanks for watching!</a:t>
            </a:r>
          </a:p>
        </p:txBody>
      </p:sp>
      <p:grpSp>
        <p:nvGrpSpPr>
          <p:cNvPr id="2" name="Group 1">
            <a:extLst>
              <a:ext uri="{FF2B5EF4-FFF2-40B4-BE49-F238E27FC236}">
                <a16:creationId xmlns:a16="http://schemas.microsoft.com/office/drawing/2014/main" id="{078983BC-0B19-45D9-FFDB-FE7A49613AEA}"/>
              </a:ext>
            </a:extLst>
          </p:cNvPr>
          <p:cNvGrpSpPr/>
          <p:nvPr/>
        </p:nvGrpSpPr>
        <p:grpSpPr>
          <a:xfrm>
            <a:off x="3596931" y="6302172"/>
            <a:ext cx="1822594" cy="387221"/>
            <a:chOff x="3596931" y="6125409"/>
            <a:chExt cx="1822594" cy="387221"/>
          </a:xfrm>
        </p:grpSpPr>
        <p:pic>
          <p:nvPicPr>
            <p:cNvPr id="3" name="Graphic 2" descr="Telephone outline">
              <a:extLst>
                <a:ext uri="{FF2B5EF4-FFF2-40B4-BE49-F238E27FC236}">
                  <a16:creationId xmlns:a16="http://schemas.microsoft.com/office/drawing/2014/main" id="{7783C0DC-5326-E7A1-D3F0-F379604136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96931" y="6125409"/>
              <a:ext cx="387221" cy="387221"/>
            </a:xfrm>
            <a:prstGeom prst="rect">
              <a:avLst/>
            </a:prstGeom>
          </p:spPr>
        </p:pic>
        <p:sp>
          <p:nvSpPr>
            <p:cNvPr id="5" name="TextBox 4">
              <a:extLst>
                <a:ext uri="{FF2B5EF4-FFF2-40B4-BE49-F238E27FC236}">
                  <a16:creationId xmlns:a16="http://schemas.microsoft.com/office/drawing/2014/main" id="{70AC11EF-6DD5-E476-A37C-5A48A4D584C8}"/>
                </a:ext>
              </a:extLst>
            </p:cNvPr>
            <p:cNvSpPr txBox="1"/>
            <p:nvPr/>
          </p:nvSpPr>
          <p:spPr>
            <a:xfrm>
              <a:off x="4001270" y="6157025"/>
              <a:ext cx="1418255"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028 3622 2982</a:t>
              </a:r>
            </a:p>
          </p:txBody>
        </p:sp>
      </p:grpSp>
      <p:grpSp>
        <p:nvGrpSpPr>
          <p:cNvPr id="10" name="Group 9">
            <a:extLst>
              <a:ext uri="{FF2B5EF4-FFF2-40B4-BE49-F238E27FC236}">
                <a16:creationId xmlns:a16="http://schemas.microsoft.com/office/drawing/2014/main" id="{9FF8816A-49C1-120C-9EDB-243576661884}"/>
              </a:ext>
            </a:extLst>
          </p:cNvPr>
          <p:cNvGrpSpPr/>
          <p:nvPr/>
        </p:nvGrpSpPr>
        <p:grpSpPr>
          <a:xfrm>
            <a:off x="3579812" y="5284478"/>
            <a:ext cx="6551669" cy="421458"/>
            <a:chOff x="3579812" y="5170178"/>
            <a:chExt cx="6551669" cy="421458"/>
          </a:xfrm>
        </p:grpSpPr>
        <p:sp>
          <p:nvSpPr>
            <p:cNvPr id="11" name="TextBox 10">
              <a:extLst>
                <a:ext uri="{FF2B5EF4-FFF2-40B4-BE49-F238E27FC236}">
                  <a16:creationId xmlns:a16="http://schemas.microsoft.com/office/drawing/2014/main" id="{AB7A75A1-9A11-927C-7385-1515B3AD1C39}"/>
                </a:ext>
              </a:extLst>
            </p:cNvPr>
            <p:cNvSpPr txBox="1"/>
            <p:nvPr/>
          </p:nvSpPr>
          <p:spPr>
            <a:xfrm>
              <a:off x="4001269" y="5265935"/>
              <a:ext cx="6130212"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MOBILE-ID TECHNOLOGIES &amp; SERVICES JOINT STOCK COMPANY</a:t>
              </a:r>
            </a:p>
          </p:txBody>
        </p:sp>
        <p:pic>
          <p:nvPicPr>
            <p:cNvPr id="13" name="Graphic 12" descr="Employee badge outline">
              <a:extLst>
                <a:ext uri="{FF2B5EF4-FFF2-40B4-BE49-F238E27FC236}">
                  <a16:creationId xmlns:a16="http://schemas.microsoft.com/office/drawing/2014/main" id="{9D6DA8AE-1AB1-6073-9909-C402F421716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79812" y="5170178"/>
              <a:ext cx="421458" cy="421458"/>
            </a:xfrm>
            <a:prstGeom prst="rect">
              <a:avLst/>
            </a:prstGeom>
          </p:spPr>
        </p:pic>
      </p:grpSp>
      <p:grpSp>
        <p:nvGrpSpPr>
          <p:cNvPr id="18" name="Group 17">
            <a:extLst>
              <a:ext uri="{FF2B5EF4-FFF2-40B4-BE49-F238E27FC236}">
                <a16:creationId xmlns:a16="http://schemas.microsoft.com/office/drawing/2014/main" id="{0F761067-2821-2081-92C0-B713F353CF3F}"/>
              </a:ext>
            </a:extLst>
          </p:cNvPr>
          <p:cNvGrpSpPr/>
          <p:nvPr/>
        </p:nvGrpSpPr>
        <p:grpSpPr>
          <a:xfrm>
            <a:off x="3596931" y="5749966"/>
            <a:ext cx="6534550" cy="523220"/>
            <a:chOff x="3596931" y="5598342"/>
            <a:chExt cx="6534550" cy="523220"/>
          </a:xfrm>
        </p:grpSpPr>
        <p:sp>
          <p:nvSpPr>
            <p:cNvPr id="19" name="TextBox 18">
              <a:extLst>
                <a:ext uri="{FF2B5EF4-FFF2-40B4-BE49-F238E27FC236}">
                  <a16:creationId xmlns:a16="http://schemas.microsoft.com/office/drawing/2014/main" id="{4F018074-9168-D424-828E-BF556C7CE690}"/>
                </a:ext>
              </a:extLst>
            </p:cNvPr>
            <p:cNvSpPr txBox="1"/>
            <p:nvPr/>
          </p:nvSpPr>
          <p:spPr>
            <a:xfrm>
              <a:off x="4001269" y="5598342"/>
              <a:ext cx="6130212" cy="523220"/>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Level 9, Thuy Loi 4 Building, 286-288 Nguyen Xí Street, Ward 13, Binh Thanh District, Ho Chi Minh City</a:t>
              </a:r>
            </a:p>
          </p:txBody>
        </p:sp>
        <p:pic>
          <p:nvPicPr>
            <p:cNvPr id="20" name="Graphic 19" descr="Building outline">
              <a:extLst>
                <a:ext uri="{FF2B5EF4-FFF2-40B4-BE49-F238E27FC236}">
                  <a16:creationId xmlns:a16="http://schemas.microsoft.com/office/drawing/2014/main" id="{C2A40BE7-BD0B-2EDC-F7E9-ECCC441C0CA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96931" y="5664770"/>
              <a:ext cx="387221" cy="387221"/>
            </a:xfrm>
            <a:prstGeom prst="rect">
              <a:avLst/>
            </a:prstGeom>
          </p:spPr>
        </p:pic>
      </p:grpSp>
      <p:grpSp>
        <p:nvGrpSpPr>
          <p:cNvPr id="12" name="Group 11">
            <a:extLst>
              <a:ext uri="{FF2B5EF4-FFF2-40B4-BE49-F238E27FC236}">
                <a16:creationId xmlns:a16="http://schemas.microsoft.com/office/drawing/2014/main" id="{305F5D92-0526-23DE-F400-4BA5ECC97890}"/>
              </a:ext>
            </a:extLst>
          </p:cNvPr>
          <p:cNvGrpSpPr/>
          <p:nvPr/>
        </p:nvGrpSpPr>
        <p:grpSpPr>
          <a:xfrm>
            <a:off x="6304369" y="6302172"/>
            <a:ext cx="2620556" cy="387221"/>
            <a:chOff x="6304369" y="6302172"/>
            <a:chExt cx="2620556" cy="387221"/>
          </a:xfrm>
        </p:grpSpPr>
        <p:pic>
          <p:nvPicPr>
            <p:cNvPr id="9" name="Graphic 8" descr="Internet outline">
              <a:extLst>
                <a:ext uri="{FF2B5EF4-FFF2-40B4-BE49-F238E27FC236}">
                  <a16:creationId xmlns:a16="http://schemas.microsoft.com/office/drawing/2014/main" id="{4FCBD0BA-1137-A941-D08E-86CAD1CBE37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304369" y="6302172"/>
              <a:ext cx="387221" cy="387221"/>
            </a:xfrm>
            <a:prstGeom prst="rect">
              <a:avLst/>
            </a:prstGeom>
          </p:spPr>
        </p:pic>
        <p:sp>
          <p:nvSpPr>
            <p:cNvPr id="21" name="TextBox 20">
              <a:extLst>
                <a:ext uri="{FF2B5EF4-FFF2-40B4-BE49-F238E27FC236}">
                  <a16:creationId xmlns:a16="http://schemas.microsoft.com/office/drawing/2014/main" id="{6CD27364-C992-82CA-7E84-BF4F787A2E98}"/>
                </a:ext>
              </a:extLst>
            </p:cNvPr>
            <p:cNvSpPr txBox="1"/>
            <p:nvPr/>
          </p:nvSpPr>
          <p:spPr>
            <a:xfrm>
              <a:off x="6789563" y="6324338"/>
              <a:ext cx="2135362" cy="321435"/>
            </a:xfrm>
            <a:prstGeom prst="rect">
              <a:avLst/>
            </a:prstGeom>
            <a:noFill/>
          </p:spPr>
          <p:txBody>
            <a:bodyPr wrap="square" rtlCol="0">
              <a:spAutoFit/>
            </a:bodyPr>
            <a:lstStyle/>
            <a:p>
              <a:pPr lvl="0">
                <a:lnSpc>
                  <a:spcPct val="114000"/>
                </a:lnSpc>
                <a:defRPr/>
              </a:pPr>
              <a:r>
                <a:rPr lang="id-ID" sz="1400" dirty="0">
                  <a:solidFill>
                    <a:schemeClr val="bg1"/>
                  </a:solidFill>
                  <a:latin typeface="Roboto" panose="02000000000000000000" pitchFamily="2" charset="0"/>
                  <a:ea typeface="Roboto" panose="02000000000000000000" pitchFamily="2" charset="0"/>
                  <a:cs typeface="Roboto" panose="02000000000000000000" pitchFamily="2" charset="0"/>
                </a:rPr>
                <a:t>info@mobile-id.vn</a:t>
              </a:r>
            </a:p>
          </p:txBody>
        </p:sp>
      </p:grpSp>
    </p:spTree>
    <p:extLst>
      <p:ext uri="{BB962C8B-B14F-4D97-AF65-F5344CB8AC3E}">
        <p14:creationId xmlns:p14="http://schemas.microsoft.com/office/powerpoint/2010/main" val="2173245009"/>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4951</TotalTime>
  <Words>1234</Words>
  <Application>Microsoft Office PowerPoint</Application>
  <PresentationFormat>Widescreen</PresentationFormat>
  <Paragraphs>158</Paragraphs>
  <Slides>16</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Aptos</vt:lpstr>
      <vt:lpstr>Arial</vt:lpstr>
      <vt:lpstr>Bradley Hand ITC</vt:lpstr>
      <vt:lpstr>Calibri</vt:lpstr>
      <vt:lpstr>Calibri Light</vt:lpstr>
      <vt:lpstr>Cavolini</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Mobile-ID Helpdesk</dc:creator>
  <cp:lastModifiedBy>Mobile-ID Helpdesk</cp:lastModifiedBy>
  <cp:revision>220</cp:revision>
  <dcterms:created xsi:type="dcterms:W3CDTF">2023-04-25T03:09:26Z</dcterms:created>
  <dcterms:modified xsi:type="dcterms:W3CDTF">2024-12-10T10:08:44Z</dcterms:modified>
</cp:coreProperties>
</file>